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8" r:id="rId2"/>
    <p:sldId id="298" r:id="rId3"/>
    <p:sldId id="297" r:id="rId4"/>
    <p:sldId id="259" r:id="rId5"/>
    <p:sldId id="260" r:id="rId6"/>
    <p:sldId id="261" r:id="rId7"/>
    <p:sldId id="263" r:id="rId8"/>
    <p:sldId id="264" r:id="rId9"/>
    <p:sldId id="262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4" r:id="rId28"/>
    <p:sldId id="295" r:id="rId29"/>
    <p:sldId id="296" r:id="rId30"/>
    <p:sldId id="285" r:id="rId31"/>
    <p:sldId id="286" r:id="rId32"/>
    <p:sldId id="290" r:id="rId33"/>
    <p:sldId id="289" r:id="rId34"/>
    <p:sldId id="291" r:id="rId35"/>
    <p:sldId id="292" r:id="rId36"/>
    <p:sldId id="293" r:id="rId37"/>
    <p:sldId id="294" r:id="rId38"/>
    <p:sldId id="265" r:id="rId39"/>
    <p:sldId id="283" r:id="rId40"/>
    <p:sldId id="287" r:id="rId41"/>
    <p:sldId id="288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4" roundtripDataSignature="AMtx7mjfauSpZ2v2ebO5JKXHlF+M/+l2K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4D5320-682E-2A43-3494-0D86FE6886DC}" name="Ubaid Bakhtiar" initials="UB" userId="S::ubaidb@umd.edu::59107068-ad5e-4632-af56-96970219b7c5" providerId="AD"/>
  <p188:author id="{D9EBC3A1-ED78-E928-1BCE-2C9C85DFE42B}" name="Bahar Asgari" initials="BA" userId="S::bahar@umd.edu::a34cf670-78dd-48ee-98ee-f60e06edce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EAB"/>
    <a:srgbClr val="10D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0" autoAdjust="0"/>
    <p:restoredTop sz="79128"/>
  </p:normalViewPr>
  <p:slideViewPr>
    <p:cSldViewPr snapToGrid="0">
      <p:cViewPr>
        <p:scale>
          <a:sx n="85" d="100"/>
          <a:sy n="85" d="100"/>
        </p:scale>
        <p:origin x="1208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05CD7C2B-F79C-FC63-F446-D6F8B6484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E6319F06-4CE9-3EC5-0C7D-BA8C825E34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7215B460-B9DF-8670-5209-207CDFE966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4A9B9D58-C657-A993-3B43-CB02D1A4F1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35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BF0ED84B-E334-9FED-A113-C5C33D476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E27FF8BC-463D-1897-A379-9E43096CB7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E43C24CD-E9F2-5179-A74B-DB14A7C82C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9B321544-19C3-B567-4559-3F88E96F05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55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01F6715E-579F-AD95-75C0-354AE4D9D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01083160-156B-3607-FAA5-FCAA18B18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FB16ACB5-4434-599C-E4C9-F0404B70D8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561AF3DD-487E-6E82-77F9-CDEE5FAC6D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99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0F546829-664E-B2E5-16E7-55CF199C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0646E696-2F59-952D-3F0C-7BBD9529FE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9CAB868C-23A2-3F3F-1620-4927E7A90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7D416712-C169-D5C6-0052-00F0E66BA9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12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B50E1293-2D0A-63BB-319C-18688CCE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48CD521B-749E-0C31-F43F-3EF1CE4DE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942603C4-3AD1-940F-640F-A602BF0AAE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4944DD4E-F666-ED42-5174-12C8D811743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12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D5EFE4B7-198A-8687-C8C7-DB02877F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0C4CA13F-D881-CE63-5DB5-EDFB371C62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E85BFAC0-3ED4-AB37-A076-3E9698DCDE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30091F10-919F-6CCA-D4BC-3193D429B7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05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073DBC00-97BA-48BC-F14D-34DA45571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D44433D0-1BFA-F047-668B-2F264FC426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EB743164-F055-A5C8-73AD-0603C02A9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B5466760-7A9C-0609-0606-1A17357D18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310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868E300B-3F3A-19FD-1D1C-D5203C1D7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89ED1EAA-2BC2-D482-A167-9AFAD1B6AA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800DA1DA-B485-52B1-4909-9FEB836F53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B685A956-D363-AAE5-26E6-7FCE5D3B87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63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64510E5C-A036-99E1-58EC-89EA4A3D4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887B5F36-21DA-A293-C303-AD0238E97A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41B8517D-33C2-5282-423A-0AAEB1BCA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AEA1B2A6-A063-F5EF-DDB0-2BB983433D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423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6553254F-BBBE-50BB-5991-EEAE0DD1C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AF604A59-AD63-8293-BF4C-C3E37934AC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70775163-5CAD-506D-97DD-363C84CA90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CF6A99AB-767E-424D-E03C-1BB3D7E1F2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22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ABCD9FA6-C79C-E9FC-DBB6-057A8D3E7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E900FC4A-17EE-DC93-7D0F-2804C4226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59437BD4-61F1-66BE-BEF8-05CD426E06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ANIMATION TO LET THEM KNOW WHAT I AM TALKING ABOUT</a:t>
            </a: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072DF6BC-A636-29F1-842A-09955F8416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53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8FC1E2D5-0A71-B7E5-5B94-919AD012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7BA0D1F8-4EF9-FFD4-A491-3A6E9937D7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0744BE50-1E1A-DB60-7E5D-C04D3D17D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25D108F8-1F7C-E5CF-AAF6-5C1E91E1F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048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97BC5BDD-5D8F-A9C9-C3C2-02570E715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983510B7-A4FE-725D-C45E-95C8F5D16C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55F90FC4-E146-025C-5EEC-FE3E92B6A5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05234886-B7B4-137B-96D9-013985A78B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1980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DA68DF61-F761-4DA3-7050-79F098093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A6FE1748-217E-60FC-65C6-B568DC3ADE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BC6C68F4-87CE-E45C-C7CB-F6DA7715F3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B9FF6671-455F-8A11-A346-DEE95C4882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941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EF72FFA4-8E41-BEFF-1163-58D9769A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F8BA6479-392F-083A-ED03-151E905BDD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131A77C2-E172-41F3-76EE-329836FFF3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9E45D8ED-D37D-AA53-37EA-4E55C84BE4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784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6DD89D1D-879F-31FA-9213-C2DDFB9AA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1038E612-4A56-8FFA-6094-E661E0FF33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B98B22F9-87FB-12B1-9CF8-8D2124BA46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FE47D614-98F0-EB9C-D127-E44A13E34D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976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C45E6CB4-9189-07CD-D9FF-C14C8B0F2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863EFE30-DA50-22F6-107D-44AF481259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ED5412AA-B6EE-BC9E-0D8B-271FA22B7D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2D1B640D-31D3-22F8-77CA-FEC46ECDBE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305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F530421C-56A0-D8AC-21F6-4CEAF1551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91A13E8D-5BC0-EE88-1C8F-320A940A3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124EEE2A-C6F5-9F9D-56D2-3DB40606E0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D00269DB-B450-A657-BFD2-CC55B23C4B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32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25E48098-40F2-AB12-7259-A53139DF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D2393865-A29A-11EE-14A5-C1AFA377FA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50B33214-5B26-7A77-EC26-23717B29A1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3DAF39F1-8A43-2600-F6C7-FD2A59F420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204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C9ACEAB4-BE9C-0F73-60BE-575B23D8F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8025EEA7-9DD9-13B9-C718-4BAC4901BE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953DBFF1-D6A2-4E92-9225-CDC4F080D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6658E3A1-0250-3BA9-CEAB-ABF0FDFA60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338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D6E98616-3D13-3F8B-D0B5-BE3045FD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1C255C4B-9F80-EEB1-A372-9A2F085AC9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DBA83EBA-93C5-91A0-9861-9578DC4B3F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D0BF9EA2-BEBA-D369-E0A6-BD32B50D47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831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AFF8817B-01A9-391D-3200-DB763838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0E8FA690-5F74-5C10-C806-07352A26B7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0D706F04-6B75-89A8-D090-842C4A1E4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60882389-507E-C1C4-9E29-7141992E973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596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8FC1E2D5-0A71-B7E5-5B94-919AD012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7BA0D1F8-4EF9-FFD4-A491-3A6E9937D7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0744BE50-1E1A-DB60-7E5D-C04D3D17D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25D108F8-1F7C-E5CF-AAF6-5C1E91E1F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048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536253A1-AF83-959A-B4FF-D5366106B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CD000D93-4DE3-B7C1-1BA5-769B879B81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7E8AECB0-533A-100D-A613-D601A53381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5D2F14E0-2E53-80E0-CC27-BE743A6DEAC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904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16E07644-2D84-D565-3478-F23F8E34C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8ED7B5B8-38CE-2E67-FB64-12E5E6265B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8B3A7E76-AA13-A947-525E-8516E5D5F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0398C818-1FFF-97A2-AD7A-82DF89989C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882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289FAE69-B7F0-B135-A5A5-B41CFB160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2D63AC35-90E9-109B-9303-06708FD81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0ACE9FAD-08A8-783F-BA26-8112E8F667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7D1674D7-EB6B-D99C-29D8-9A7140EDCC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575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6EC3DD84-9A3E-5308-C9C7-5FDCBCC24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9257519A-B449-5B87-CD50-0068ABD269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B88CFA8F-9F9E-0B7D-0A08-A47FEB3326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AA252E47-23B3-EE25-07D6-F4F855D6F7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594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45CF922B-F7CC-55E5-BD5F-056A923CC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F2E18880-E741-373F-BAF0-9F1C7E78A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70C118B1-0858-2FF8-AACA-DFFEBA2ACB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B005A42B-6875-3B77-E8DF-5EFB3B56C4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257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DA799AA3-4487-4868-9C9E-8E6BBACD1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50EF8CEA-04E5-79B0-DD02-1B80FDDCE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7083DF0B-58E3-6403-B989-39F29F3DF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1101A8B5-3D18-B6C0-BBB7-E1297332F2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13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6EC98C89-570B-1E8E-9D15-E080D0957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FE012795-7E15-14F1-5877-5ED2FBA25F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58A3ABBC-464A-23A7-50C8-431861FCC2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9BA03D2A-5284-8AE0-5C8D-F70A4DA3F2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7566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DE504F25-D8BB-15CE-380D-4B1E9E8E4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44D5AD5A-985C-66F8-275E-C1024CAB64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3B964B6D-8514-4124-58CF-0E3805C49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E792923E-9A87-83C0-9A72-F451BCF441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854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DE06E181-0E3F-DEE1-1940-EE5DC3D78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7DA67A03-AF0D-9435-5D9D-2243AB45A7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8DE1419D-7F5B-AF2B-B04A-05CD68276A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CFFEFEC2-E11D-D0AF-885E-9C589D7B4E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080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36FE42B2-2E88-6C20-5EE0-37A17C7E4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995318BE-AB1F-42A9-8AFF-49B657B6A5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D9A2C97C-987E-C5CF-5153-C3C1D1556C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F143F7EC-B28A-0CE1-9604-93ED98F28B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330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AEDF206C-610C-05D8-A721-8890796C0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8C6A0D2B-8116-C0E6-2B2C-EBD6EF9FBE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1E487E8A-3096-9573-46C2-4A05166A5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F50940A3-5451-3134-1FC8-F3EE7CAC7E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750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84C6D4C8-0763-4CA9-0751-69BE5F75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9602564B-EE8B-4EBE-938F-5611EA2F71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B470BAA8-AA51-CF6A-5645-189FD17F89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779F80FB-3F2E-750E-066A-CDC49E4D34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0627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6C3B0E7F-B589-6EA4-25B3-F52FB349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42FC76B3-0436-D9FF-DBD5-7232EF3917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EAAD5C65-2038-4539-5CAE-58BAEEC5CD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3A16641C-D1D2-EBA7-DBC8-EE98190EE1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29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E8C39AE1-E0E0-2E6F-8E8F-51865130B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A5AEE215-B59B-EB24-B4AF-EC0B1E1EBF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2F7D8883-DFC5-D130-2208-9161AFF95E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C57E2A38-C28A-A6BF-994F-9D1AD27EC1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79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B9099FAC-F6D8-A590-1D59-4712CE2DB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0C996903-40EC-2F29-F687-405237B0A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87E2430E-7566-45B0-C0F1-B411DE97B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77612F19-91F3-EFA9-CC90-342B72A153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85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94C4169B-FB17-9350-2245-488231DBB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7A6E4793-3781-B263-2E08-20997065B6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3392A6F7-6C9C-689A-05B9-81A504FFB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D60A821F-FBF3-A590-C799-487DF966D6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29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14F76846-F1C3-A8E7-9ABA-8DD0E7236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23FC15C2-0A29-D705-AC02-8FA3B7CE9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95202C13-4F97-4075-6E61-F0372ED96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665949F0-3DF1-B1A2-4A63-F4B66DBF5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35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>
          <a:extLst>
            <a:ext uri="{FF2B5EF4-FFF2-40B4-BE49-F238E27FC236}">
              <a16:creationId xmlns:a16="http://schemas.microsoft.com/office/drawing/2014/main" id="{38410047-94DC-CE1D-285F-0970150A8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>
            <a:extLst>
              <a:ext uri="{FF2B5EF4-FFF2-40B4-BE49-F238E27FC236}">
                <a16:creationId xmlns:a16="http://schemas.microsoft.com/office/drawing/2014/main" id="{2419ABC5-01A0-DCFB-D83B-76658B648D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>
            <a:extLst>
              <a:ext uri="{FF2B5EF4-FFF2-40B4-BE49-F238E27FC236}">
                <a16:creationId xmlns:a16="http://schemas.microsoft.com/office/drawing/2014/main" id="{0BF83271-DC7E-F7FF-9D42-5B4137EA7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>
            <a:extLst>
              <a:ext uri="{FF2B5EF4-FFF2-40B4-BE49-F238E27FC236}">
                <a16:creationId xmlns:a16="http://schemas.microsoft.com/office/drawing/2014/main" id="{B6536058-1D62-BBD9-8833-DF9ACDB8E6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6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1850" y="57462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36540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2396086" y="3416631"/>
            <a:ext cx="895771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2396086" y="2680908"/>
            <a:ext cx="895771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3"/>
          </p:nvPr>
        </p:nvSpPr>
        <p:spPr>
          <a:xfrm>
            <a:off x="2396086" y="4152354"/>
            <a:ext cx="895771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4"/>
          </p:nvPr>
        </p:nvSpPr>
        <p:spPr>
          <a:xfrm>
            <a:off x="2396086" y="4884304"/>
            <a:ext cx="895771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5"/>
          </p:nvPr>
        </p:nvSpPr>
        <p:spPr>
          <a:xfrm>
            <a:off x="2396086" y="1948958"/>
            <a:ext cx="8957714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838200" y="672662"/>
            <a:ext cx="10754710" cy="275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838200" y="3654043"/>
            <a:ext cx="1075471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838200" y="6327648"/>
            <a:ext cx="5257800" cy="35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73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73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70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04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70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04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3932237" cy="10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183188" y="45720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839788" y="1744718"/>
            <a:ext cx="3932237" cy="37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0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5183188" y="457200"/>
            <a:ext cx="6172200" cy="500818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839788" y="1744718"/>
            <a:ext cx="3932237" cy="372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MICRO 2024 | Acamar | Ubaid B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 descr="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t="25296"/>
          <a:stretch/>
        </p:blipFill>
        <p:spPr>
          <a:xfrm>
            <a:off x="6293390" y="6059543"/>
            <a:ext cx="1329762" cy="7447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9180578" y="6168963"/>
            <a:ext cx="2600392" cy="5847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 SCIENCE</a:t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86838" y="6140918"/>
            <a:ext cx="495701" cy="582328"/>
          </a:xfrm>
          <a:custGeom>
            <a:avLst/>
            <a:gdLst/>
            <a:ahLst/>
            <a:cxnLst/>
            <a:rect l="l" t="t" r="r" b="b"/>
            <a:pathLst>
              <a:path w="495701" h="582328" extrusionOk="0">
                <a:moveTo>
                  <a:pt x="4813" y="154004"/>
                </a:moveTo>
                <a:lnTo>
                  <a:pt x="259882" y="0"/>
                </a:lnTo>
                <a:lnTo>
                  <a:pt x="490888" y="154004"/>
                </a:lnTo>
                <a:cubicBezTo>
                  <a:pt x="492492" y="240631"/>
                  <a:pt x="494097" y="327259"/>
                  <a:pt x="495701" y="413886"/>
                </a:cubicBezTo>
                <a:lnTo>
                  <a:pt x="235819" y="582328"/>
                </a:lnTo>
                <a:lnTo>
                  <a:pt x="0" y="442762"/>
                </a:lnTo>
                <a:cubicBezTo>
                  <a:pt x="1604" y="346509"/>
                  <a:pt x="3209" y="250257"/>
                  <a:pt x="4813" y="1540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" name="Google Shape;15;p2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 r="69700"/>
          <a:stretch/>
        </p:blipFill>
        <p:spPr>
          <a:xfrm>
            <a:off x="7803918" y="6152730"/>
            <a:ext cx="479389" cy="54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/>
              <a:t>MICRO 2024 | Acamar | Ubaid B</a:t>
            </a:r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11353800" y="6140918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44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10" Type="http://schemas.openxmlformats.org/officeDocument/2006/relationships/image" Target="../media/image530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1B0B4989-C7A5-DAA7-D678-D200240DF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>
            <a:extLst>
              <a:ext uri="{FF2B5EF4-FFF2-40B4-BE49-F238E27FC236}">
                <a16:creationId xmlns:a16="http://schemas.microsoft.com/office/drawing/2014/main" id="{96021D03-E7B4-1A7A-9C23-715A4BBF3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9029" y="731405"/>
            <a:ext cx="8933942" cy="142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Acamar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Dynamically Reconfigurable Scientific Computing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ccelerator for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obust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onvergence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inim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esource Underutilization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Google Shape;71;p1">
            <a:extLst>
              <a:ext uri="{FF2B5EF4-FFF2-40B4-BE49-F238E27FC236}">
                <a16:creationId xmlns:a16="http://schemas.microsoft.com/office/drawing/2014/main" id="{4080FC5E-3FDD-5455-0406-B72A53DD2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46348" y="2345300"/>
            <a:ext cx="5099304" cy="131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Ubaid Bakhtiar, </a:t>
            </a:r>
            <a:r>
              <a:rPr lang="en-US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Helya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Hosseini and Bahar Asgari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Maryland, College Park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Email: {</a:t>
            </a:r>
            <a:r>
              <a:rPr lang="en-US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ubaidb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helia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, bahar}@</a:t>
            </a:r>
            <a:r>
              <a:rPr lang="en-US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umd.edu</a:t>
            </a:r>
            <a:endParaRPr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BAE576F6-CE91-A473-5C11-AC69A62853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100FA-5FDB-E8AB-D080-C81A7B113496}"/>
              </a:ext>
            </a:extLst>
          </p:cNvPr>
          <p:cNvSpPr txBox="1"/>
          <p:nvPr/>
        </p:nvSpPr>
        <p:spPr>
          <a:xfrm>
            <a:off x="5612524" y="5705832"/>
            <a:ext cx="6579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rebuchet MS" panose="020B0703020202090204" pitchFamily="34" charset="0"/>
              </a:rPr>
              <a:t>*Acamar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/ ˈ</a:t>
            </a:r>
            <a:r>
              <a:rPr lang="en-US" sz="1400" dirty="0" err="1">
                <a:effectLst/>
                <a:latin typeface="Trebuchet MS" panose="020B0703020202090204" pitchFamily="34" charset="0"/>
              </a:rPr>
              <a:t>æk</a:t>
            </a:r>
            <a:r>
              <a:rPr lang="en-US" dirty="0" err="1">
                <a:latin typeface="Trebuchet MS" panose="020B0703020202090204" pitchFamily="34" charset="0"/>
              </a:rPr>
              <a:t>ǝ</a:t>
            </a:r>
            <a:r>
              <a:rPr lang="en-US" sz="1400" dirty="0" err="1">
                <a:effectLst/>
                <a:latin typeface="Trebuchet MS" panose="020B0703020202090204" pitchFamily="34" charset="0"/>
              </a:rPr>
              <a:t>ma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ː</a:t>
            </a:r>
            <a:r>
              <a:rPr lang="en-US" sz="1400" dirty="0" err="1">
                <a:effectLst/>
                <a:latin typeface="Trebuchet MS" panose="020B0703020202090204" pitchFamily="34" charset="0"/>
              </a:rPr>
              <a:t>r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/ is a binary star system in the constellation of Eridanus. 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944A08-91AF-0DBD-7E53-6B128F77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688" y="4247013"/>
            <a:ext cx="4305300" cy="7273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E015CA-E328-E98E-1DFE-31F9D13D809C}"/>
              </a:ext>
            </a:extLst>
          </p:cNvPr>
          <p:cNvGrpSpPr/>
          <p:nvPr/>
        </p:nvGrpSpPr>
        <p:grpSpPr>
          <a:xfrm>
            <a:off x="1585012" y="3101795"/>
            <a:ext cx="3745005" cy="2111223"/>
            <a:chOff x="1116104" y="2914219"/>
            <a:chExt cx="3745005" cy="2111223"/>
          </a:xfrm>
        </p:grpSpPr>
        <p:pic>
          <p:nvPicPr>
            <p:cNvPr id="3" name="Picture 2" descr="A sand castle with a flag on top&#10;&#10;Description automatically generated">
              <a:extLst>
                <a:ext uri="{FF2B5EF4-FFF2-40B4-BE49-F238E27FC236}">
                  <a16:creationId xmlns:a16="http://schemas.microsoft.com/office/drawing/2014/main" id="{27EBEF2E-3492-874D-1020-DA8436EC1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9029" y="2914219"/>
              <a:ext cx="2517034" cy="18869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32CF7-9EAE-58F9-AF89-01EE2A680DA7}"/>
                </a:ext>
              </a:extLst>
            </p:cNvPr>
            <p:cNvSpPr txBox="1"/>
            <p:nvPr/>
          </p:nvSpPr>
          <p:spPr>
            <a:xfrm>
              <a:off x="1116104" y="4717665"/>
              <a:ext cx="37450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i="1" u="none" strike="noStrike" dirty="0">
                  <a:solidFill>
                    <a:srgbClr val="000000"/>
                  </a:solidFill>
                  <a:effectLst/>
                  <a:latin typeface="Trebuchet MS" panose="020B0703020202090204" pitchFamily="34" charset="0"/>
                  <a:cs typeface="Times New Roman" panose="02020603050405020304" pitchFamily="18" charset="0"/>
                </a:rPr>
                <a:t>Computer Architecture &amp; Systems Lab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A6F2705-0083-E4F5-0494-EDA4F4DEB449}"/>
              </a:ext>
            </a:extLst>
          </p:cNvPr>
          <p:cNvSpPr txBox="1"/>
          <p:nvPr/>
        </p:nvSpPr>
        <p:spPr>
          <a:xfrm>
            <a:off x="7203455" y="37579"/>
            <a:ext cx="5235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57th IEEE/ACM International Symposium on Microarchitecture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6C6BD-F7FB-EF3F-5E1C-A30E196EB7C6}"/>
              </a:ext>
            </a:extLst>
          </p:cNvPr>
          <p:cNvSpPr txBox="1"/>
          <p:nvPr/>
        </p:nvSpPr>
        <p:spPr>
          <a:xfrm>
            <a:off x="1813103" y="75382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9243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4FDAF409-B819-1DCF-4CE2-9AFD06DD8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AA6FC728-07C2-80A1-FBC9-E454DE5643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DE02066-902A-1F25-860A-A4AB609A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233" y="2199329"/>
            <a:ext cx="3227532" cy="833768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>
                <a:latin typeface="Trebuchet MS" panose="020B070302020209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82899-9EF2-918B-12B0-14D09FBD4C35}"/>
              </a:ext>
            </a:extLst>
          </p:cNvPr>
          <p:cNvSpPr txBox="1"/>
          <p:nvPr/>
        </p:nvSpPr>
        <p:spPr>
          <a:xfrm>
            <a:off x="2835613" y="3186090"/>
            <a:ext cx="6520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Trebuchet MS" panose="020B0703020202090204" pitchFamily="34" charset="0"/>
              </a:rPr>
              <a:t>“Why do the existing architectures not work well?”</a:t>
            </a:r>
          </a:p>
        </p:txBody>
      </p:sp>
      <p:pic>
        <p:nvPicPr>
          <p:cNvPr id="3" name="Graphic 2" descr="Document outline">
            <a:extLst>
              <a:ext uri="{FF2B5EF4-FFF2-40B4-BE49-F238E27FC236}">
                <a16:creationId xmlns:a16="http://schemas.microsoft.com/office/drawing/2014/main" id="{99E5DA0F-3F34-E088-2BAA-4EFE54C71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3078" y="2016477"/>
            <a:ext cx="914400" cy="914400"/>
          </a:xfrm>
          <a:prstGeom prst="rect">
            <a:avLst/>
          </a:prstGeom>
        </p:spPr>
      </p:pic>
      <p:pic>
        <p:nvPicPr>
          <p:cNvPr id="4" name="Graphic 3" descr="Document outline">
            <a:extLst>
              <a:ext uri="{FF2B5EF4-FFF2-40B4-BE49-F238E27FC236}">
                <a16:creationId xmlns:a16="http://schemas.microsoft.com/office/drawing/2014/main" id="{A8CF67BA-0970-E77D-C904-C28E8FCD0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24865" y="1742129"/>
            <a:ext cx="914400" cy="914400"/>
          </a:xfrm>
          <a:prstGeom prst="rect">
            <a:avLst/>
          </a:prstGeom>
        </p:spPr>
      </p:pic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AA1821C2-D7BA-AECB-9D9E-99F786B0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4932" y="2535960"/>
            <a:ext cx="914400" cy="914400"/>
          </a:xfrm>
          <a:prstGeom prst="rect">
            <a:avLst/>
          </a:prstGeom>
        </p:spPr>
      </p:pic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47EA6628-5446-5D46-17D2-7391C91AB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3700" y="24075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C 0.01146 -4.07407E-6 0.0207 -0.01666 0.0207 -0.03703 C 0.0207 -0.05763 0.01146 -0.07407 0 -0.07407 C -0.01146 -0.07407 -0.02057 -0.05763 -0.02057 -0.03703 C -0.02057 -0.01666 -0.01146 -4.07407E-6 0 -4.07407E-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112 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0078 -0.026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3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00821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1B7583BE-5A42-FBE8-2896-865B2202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41E0C758-CC93-836C-C1FD-896C30E325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00ABF34-5161-A3F0-37D4-D395BEA7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3" y="37579"/>
            <a:ext cx="5616057" cy="833768"/>
          </a:xfrm>
        </p:spPr>
        <p:txBody>
          <a:bodyPr>
            <a:normAutofit/>
          </a:bodyPr>
          <a:lstStyle/>
          <a:p>
            <a:r>
              <a:rPr lang="en-US" sz="4000" b="1" i="0" dirty="0">
                <a:latin typeface="Trebuchet MS" panose="020B0703020202090204" pitchFamily="34" charset="0"/>
                <a:cs typeface="Arial" panose="020B0604020202020204" pitchFamily="34" charset="0"/>
              </a:rPr>
              <a:t>Iterative</a:t>
            </a:r>
            <a:r>
              <a:rPr lang="en-US" sz="4000" b="1" dirty="0">
                <a:latin typeface="Trebuchet MS" panose="020B0703020202090204" pitchFamily="34" charset="0"/>
                <a:cs typeface="Arial" panose="020B0604020202020204" pitchFamily="34" charset="0"/>
              </a:rPr>
              <a:t> Solvers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5CDB71-6E2F-58B9-9AA0-22748BD631A3}"/>
              </a:ext>
            </a:extLst>
          </p:cNvPr>
          <p:cNvSpPr txBox="1"/>
          <p:nvPr/>
        </p:nvSpPr>
        <p:spPr>
          <a:xfrm>
            <a:off x="1624843" y="5323640"/>
            <a:ext cx="894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rebuchet MS" panose="020B0703020202090204" pitchFamily="34" charset="0"/>
                <a:cs typeface="Arial" panose="020B0604020202020204" pitchFamily="34" charset="0"/>
              </a:rPr>
              <a:t>Key Operation:</a:t>
            </a:r>
            <a:r>
              <a:rPr lang="en-US" sz="2400" b="1" dirty="0">
                <a:latin typeface="Trebuchet MS" panose="020B0703020202090204" pitchFamily="34" charset="0"/>
                <a:cs typeface="Arial" panose="020B0604020202020204" pitchFamily="34" charset="0"/>
              </a:rPr>
              <a:t> Sparse Matrix-Vector Multiplication (SpMV)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C6D6E91-56B5-07CB-0426-C7BB2DDC9809}"/>
              </a:ext>
            </a:extLst>
          </p:cNvPr>
          <p:cNvGrpSpPr/>
          <p:nvPr/>
        </p:nvGrpSpPr>
        <p:grpSpPr>
          <a:xfrm>
            <a:off x="329864" y="2125824"/>
            <a:ext cx="3593974" cy="2903746"/>
            <a:chOff x="338577" y="1902407"/>
            <a:chExt cx="3593974" cy="29037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8D256A-50F5-4870-61BC-213FCDF57B18}"/>
                </a:ext>
              </a:extLst>
            </p:cNvPr>
            <p:cNvSpPr txBox="1"/>
            <p:nvPr/>
          </p:nvSpPr>
          <p:spPr>
            <a:xfrm>
              <a:off x="437331" y="1902407"/>
              <a:ext cx="34952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703020202090204" pitchFamily="34" charset="0"/>
                  <a:cs typeface="Arial" panose="020B0604020202020204" pitchFamily="34" charset="0"/>
                </a:rPr>
                <a:t>Jacobi Iterative </a:t>
              </a:r>
            </a:p>
            <a:p>
              <a:pPr algn="ctr"/>
              <a:r>
                <a:rPr lang="en-US" sz="2000" b="1" i="1" dirty="0">
                  <a:latin typeface="Trebuchet MS" panose="020B0703020202090204" pitchFamily="34" charset="0"/>
                  <a:cs typeface="Arial" panose="020B0604020202020204" pitchFamily="34" charset="0"/>
                </a:rPr>
                <a:t>Method (JB)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4D13FA-8B01-3AC8-1D8C-54EC246797BB}"/>
                </a:ext>
              </a:extLst>
            </p:cNvPr>
            <p:cNvSpPr txBox="1"/>
            <p:nvPr/>
          </p:nvSpPr>
          <p:spPr>
            <a:xfrm>
              <a:off x="338577" y="2775250"/>
              <a:ext cx="34270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latin typeface="Trebuchet MS" panose="020B0703020202090204" pitchFamily="34" charset="0"/>
                  <a:cs typeface="Arial" panose="020B0604020202020204" pitchFamily="34" charset="0"/>
                </a:rPr>
                <a:t>Suitable for</a:t>
              </a:r>
              <a:r>
                <a:rPr lang="en-US" sz="1800" dirty="0">
                  <a:latin typeface="Trebuchet MS" panose="020B0703020202090204" pitchFamily="34" charset="0"/>
                  <a:cs typeface="Arial" panose="020B0604020202020204" pitchFamily="34" charset="0"/>
                </a:rPr>
                <a:t>: Strictly diagonally dominant coefficient matrix A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F5EE53-D931-7BCD-E5F1-C136DA956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789" y="3911813"/>
              <a:ext cx="2622592" cy="8943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28099D-C0F8-DAD9-9135-321A88792361}"/>
              </a:ext>
            </a:extLst>
          </p:cNvPr>
          <p:cNvGrpSpPr/>
          <p:nvPr/>
        </p:nvGrpSpPr>
        <p:grpSpPr>
          <a:xfrm>
            <a:off x="358583" y="944213"/>
            <a:ext cx="7620621" cy="890633"/>
            <a:chOff x="358583" y="1017079"/>
            <a:chExt cx="6221626" cy="9931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71193D-2634-17A0-CFB9-45603158F1F9}"/>
                </a:ext>
              </a:extLst>
            </p:cNvPr>
            <p:cNvSpPr txBox="1"/>
            <p:nvPr/>
          </p:nvSpPr>
          <p:spPr>
            <a:xfrm>
              <a:off x="358583" y="1017079"/>
              <a:ext cx="4411302" cy="44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0" dirty="0">
                  <a:latin typeface="Trebuchet MS" panose="020B0703020202090204" pitchFamily="34" charset="0"/>
                  <a:cs typeface="Arial" panose="020B0604020202020204" pitchFamily="34" charset="0"/>
                </a:rPr>
                <a:t>1. Start with an initial guess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70DDEA-D86A-3CC7-A8BC-C51D6FD21A81}"/>
                </a:ext>
              </a:extLst>
            </p:cNvPr>
            <p:cNvSpPr txBox="1"/>
            <p:nvPr/>
          </p:nvSpPr>
          <p:spPr>
            <a:xfrm>
              <a:off x="358583" y="1564037"/>
              <a:ext cx="6221626" cy="44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rebuchet MS" panose="020B0703020202090204" pitchFamily="34" charset="0"/>
                  <a:cs typeface="Arial" panose="020B0604020202020204" pitchFamily="34" charset="0"/>
                </a:rPr>
                <a:t>2. </a:t>
              </a:r>
              <a:r>
                <a:rPr lang="en-US" sz="2000" i="0" dirty="0">
                  <a:latin typeface="Trebuchet MS" panose="020B0703020202090204" pitchFamily="34" charset="0"/>
                  <a:cs typeface="Arial" panose="020B0604020202020204" pitchFamily="34" charset="0"/>
                </a:rPr>
                <a:t>Iterate over the solution until convergence is achieved</a:t>
              </a:r>
              <a:endParaRPr lang="en-US" sz="2000" dirty="0"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783ED6B-046C-E0F1-1AC6-7FFCB17AB2C6}"/>
              </a:ext>
            </a:extLst>
          </p:cNvPr>
          <p:cNvGrpSpPr/>
          <p:nvPr/>
        </p:nvGrpSpPr>
        <p:grpSpPr>
          <a:xfrm>
            <a:off x="3923838" y="2079786"/>
            <a:ext cx="4399727" cy="2768030"/>
            <a:chOff x="3832416" y="1819159"/>
            <a:chExt cx="4399727" cy="27680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FA4575-50E0-F35A-A65A-92087011FF08}"/>
                </a:ext>
              </a:extLst>
            </p:cNvPr>
            <p:cNvSpPr txBox="1"/>
            <p:nvPr/>
          </p:nvSpPr>
          <p:spPr>
            <a:xfrm>
              <a:off x="4550743" y="1819159"/>
              <a:ext cx="25687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703020202090204" pitchFamily="34" charset="0"/>
                  <a:cs typeface="Arial" panose="020B0604020202020204" pitchFamily="34" charset="0"/>
                </a:rPr>
                <a:t>Conjugate Gradient (CG)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CB1B06C-D9B4-C9D3-B8A0-CC7FD4E75BD4}"/>
                </a:ext>
              </a:extLst>
            </p:cNvPr>
            <p:cNvGrpSpPr/>
            <p:nvPr/>
          </p:nvGrpSpPr>
          <p:grpSpPr>
            <a:xfrm>
              <a:off x="3832416" y="2766237"/>
              <a:ext cx="4399727" cy="1820952"/>
              <a:chOff x="3832416" y="2766237"/>
              <a:chExt cx="4399727" cy="182095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4F4DCAC-8A21-AD92-E9E1-FDEFA8963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2416" y="3835087"/>
                <a:ext cx="4339667" cy="752102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52BD30-7860-DEF8-31A8-D750131B3258}"/>
                  </a:ext>
                </a:extLst>
              </p:cNvPr>
              <p:cNvSpPr txBox="1"/>
              <p:nvPr/>
            </p:nvSpPr>
            <p:spPr>
              <a:xfrm>
                <a:off x="4109482" y="2766237"/>
                <a:ext cx="41226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 dirty="0">
                    <a:latin typeface="Trebuchet MS" panose="020B0703020202090204" pitchFamily="34" charset="0"/>
                    <a:cs typeface="Arial" panose="020B0604020202020204" pitchFamily="34" charset="0"/>
                  </a:rPr>
                  <a:t>Suitable for</a:t>
                </a:r>
                <a:r>
                  <a:rPr lang="en-US" sz="1800" dirty="0">
                    <a:latin typeface="Trebuchet MS" panose="020B0703020202090204" pitchFamily="34" charset="0"/>
                    <a:cs typeface="Arial" panose="020B0604020202020204" pitchFamily="34" charset="0"/>
                  </a:rPr>
                  <a:t>: Symmetric and positive definite coefficient matrix A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3A74FA-F068-9B89-9ECB-F8880985BEDA}"/>
              </a:ext>
            </a:extLst>
          </p:cNvPr>
          <p:cNvGrpSpPr/>
          <p:nvPr/>
        </p:nvGrpSpPr>
        <p:grpSpPr>
          <a:xfrm>
            <a:off x="8877050" y="1783028"/>
            <a:ext cx="3175271" cy="3075806"/>
            <a:chOff x="8641118" y="1511382"/>
            <a:chExt cx="3175271" cy="30758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EBA769-5064-1C5F-ED42-C7D47344BF01}"/>
                </a:ext>
              </a:extLst>
            </p:cNvPr>
            <p:cNvSpPr txBox="1"/>
            <p:nvPr/>
          </p:nvSpPr>
          <p:spPr>
            <a:xfrm>
              <a:off x="8829602" y="1511382"/>
              <a:ext cx="26606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>
                  <a:latin typeface="Trebuchet MS" panose="020B0703020202090204" pitchFamily="34" charset="0"/>
                  <a:cs typeface="Arial" panose="020B0604020202020204" pitchFamily="34" charset="0"/>
                </a:rPr>
                <a:t>Bi-Conjugate Gradient-</a:t>
              </a:r>
              <a:r>
                <a:rPr lang="en-US" sz="2000" b="1" i="1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Stablized</a:t>
              </a:r>
              <a:r>
                <a:rPr lang="en-US" sz="2000" b="1" i="1" dirty="0">
                  <a:latin typeface="Trebuchet MS" panose="020B070302020209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b="1" i="1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BiCG</a:t>
              </a:r>
              <a:r>
                <a:rPr lang="en-US" sz="2000" b="1" i="1" dirty="0">
                  <a:latin typeface="Trebuchet MS" panose="020B0703020202090204" pitchFamily="34" charset="0"/>
                  <a:cs typeface="Arial" panose="020B0604020202020204" pitchFamily="34" charset="0"/>
                </a:rPr>
                <a:t>-STAB)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7E954F7-F0A5-A58C-DB5D-90322C20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63189" y="3917993"/>
              <a:ext cx="2993453" cy="66919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CB8835-F537-E968-4C0E-167134849373}"/>
                </a:ext>
              </a:extLst>
            </p:cNvPr>
            <p:cNvSpPr txBox="1"/>
            <p:nvPr/>
          </p:nvSpPr>
          <p:spPr>
            <a:xfrm>
              <a:off x="8641118" y="2775251"/>
              <a:ext cx="31752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latin typeface="Trebuchet MS" panose="020B0703020202090204" pitchFamily="34" charset="0"/>
                  <a:cs typeface="Arial" panose="020B0604020202020204" pitchFamily="34" charset="0"/>
                </a:rPr>
                <a:t>Suitable for</a:t>
              </a:r>
              <a:r>
                <a:rPr lang="en-US" sz="1800" dirty="0">
                  <a:latin typeface="Trebuchet MS" panose="020B0703020202090204" pitchFamily="34" charset="0"/>
                  <a:cs typeface="Arial" panose="020B0604020202020204" pitchFamily="34" charset="0"/>
                </a:rPr>
                <a:t>: Non-symmetric coefficient matrix A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D6BB0E0-99F5-C279-DD71-FC41719BAAAF}"/>
              </a:ext>
            </a:extLst>
          </p:cNvPr>
          <p:cNvCxnSpPr>
            <a:cxnSpLocks/>
          </p:cNvCxnSpPr>
          <p:nvPr/>
        </p:nvCxnSpPr>
        <p:spPr>
          <a:xfrm>
            <a:off x="3825679" y="1997668"/>
            <a:ext cx="0" cy="285014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17FDD2-23FD-EA0C-9A96-B5734A40DDC7}"/>
              </a:ext>
            </a:extLst>
          </p:cNvPr>
          <p:cNvCxnSpPr>
            <a:cxnSpLocks/>
          </p:cNvCxnSpPr>
          <p:nvPr/>
        </p:nvCxnSpPr>
        <p:spPr>
          <a:xfrm>
            <a:off x="8475740" y="1977081"/>
            <a:ext cx="0" cy="285014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939592E7-3773-EC49-201E-07398EF09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78186F95-3188-DFA4-72D5-9BD1984BB4A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0ED6FD8-0AEE-502A-2F9C-AC1DC472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3" y="37579"/>
            <a:ext cx="5616057" cy="833768"/>
          </a:xfrm>
        </p:spPr>
        <p:txBody>
          <a:bodyPr>
            <a:normAutofit/>
          </a:bodyPr>
          <a:lstStyle/>
          <a:p>
            <a:r>
              <a:rPr lang="en-US" sz="4000" b="1" i="0" dirty="0">
                <a:latin typeface="Trebuchet MS" panose="020B0703020202090204" pitchFamily="34" charset="0"/>
                <a:cs typeface="Arial" panose="020B0604020202020204" pitchFamily="34" charset="0"/>
              </a:rPr>
              <a:t>Solution Divergence</a:t>
            </a:r>
            <a:endParaRPr lang="en-US" sz="4000" b="1" dirty="0"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62D644-BE92-D479-4ACC-B92F77031092}"/>
              </a:ext>
            </a:extLst>
          </p:cNvPr>
          <p:cNvGrpSpPr/>
          <p:nvPr/>
        </p:nvGrpSpPr>
        <p:grpSpPr>
          <a:xfrm>
            <a:off x="1049426" y="4176053"/>
            <a:ext cx="1112048" cy="1655872"/>
            <a:chOff x="1049426" y="4176053"/>
            <a:chExt cx="1112048" cy="16558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3289CB-3F5F-59E5-4C03-C564CA3EA692}"/>
                </a:ext>
              </a:extLst>
            </p:cNvPr>
            <p:cNvSpPr/>
            <p:nvPr/>
          </p:nvSpPr>
          <p:spPr>
            <a:xfrm>
              <a:off x="1354225" y="4176053"/>
              <a:ext cx="609599" cy="6096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7DA38A-2141-84FC-A3D3-D903D681B95E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1659025" y="4785654"/>
              <a:ext cx="0" cy="7314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B9A54A-32D5-1716-588A-D5E6B0C37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4225" y="5517061"/>
              <a:ext cx="304799" cy="314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8A4502-33DF-DB4C-DE3E-E256BF96958A}"/>
                </a:ext>
              </a:extLst>
            </p:cNvPr>
            <p:cNvCxnSpPr>
              <a:cxnSpLocks/>
            </p:cNvCxnSpPr>
            <p:nvPr/>
          </p:nvCxnSpPr>
          <p:spPr>
            <a:xfrm>
              <a:off x="1659024" y="5517061"/>
              <a:ext cx="304800" cy="314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4AF582-4A62-3809-33EF-1B8CBD3635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9426" y="4480853"/>
              <a:ext cx="304798" cy="4481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E1E110-35C1-8F43-F519-FEEC92710CAF}"/>
                </a:ext>
              </a:extLst>
            </p:cNvPr>
            <p:cNvCxnSpPr>
              <a:cxnSpLocks/>
            </p:cNvCxnSpPr>
            <p:nvPr/>
          </p:nvCxnSpPr>
          <p:spPr>
            <a:xfrm>
              <a:off x="1049426" y="4928969"/>
              <a:ext cx="6095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7C504EE-AE6F-57D0-3F24-50865A75B3CF}"/>
                </a:ext>
              </a:extLst>
            </p:cNvPr>
            <p:cNvCxnSpPr>
              <a:cxnSpLocks/>
            </p:cNvCxnSpPr>
            <p:nvPr/>
          </p:nvCxnSpPr>
          <p:spPr>
            <a:xfrm>
              <a:off x="1659024" y="4921390"/>
              <a:ext cx="436567" cy="37031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98C4EC-6042-900C-896B-5595D162D6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5591" y="5246951"/>
              <a:ext cx="65883" cy="278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73362E9E-7344-E053-ABF7-249ACB28C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1697" y="3977960"/>
            <a:ext cx="496520" cy="496520"/>
          </a:xfrm>
          <a:prstGeom prst="rect">
            <a:avLst/>
          </a:prstGeom>
        </p:spPr>
      </p:pic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7062F5C5-DDCB-36C1-DB1E-958D0A53F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5851" y="3630837"/>
            <a:ext cx="496520" cy="496520"/>
          </a:xfrm>
          <a:prstGeom prst="rect">
            <a:avLst/>
          </a:prstGeom>
        </p:spPr>
      </p:pic>
      <p:pic>
        <p:nvPicPr>
          <p:cNvPr id="19" name="Graphic 18" descr="Question Mark with solid fill">
            <a:extLst>
              <a:ext uri="{FF2B5EF4-FFF2-40B4-BE49-F238E27FC236}">
                <a16:creationId xmlns:a16="http://schemas.microsoft.com/office/drawing/2014/main" id="{28688B34-A0AB-433C-8823-FE75800EA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704" y="3977960"/>
            <a:ext cx="496520" cy="49652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7BA7E39-B424-2259-1E4B-0BBE4A1153FE}"/>
              </a:ext>
            </a:extLst>
          </p:cNvPr>
          <p:cNvGrpSpPr/>
          <p:nvPr/>
        </p:nvGrpSpPr>
        <p:grpSpPr>
          <a:xfrm>
            <a:off x="1841697" y="1003209"/>
            <a:ext cx="4238464" cy="3217184"/>
            <a:chOff x="1841697" y="1003209"/>
            <a:chExt cx="4238464" cy="3217184"/>
          </a:xfrm>
        </p:grpSpPr>
        <p:pic>
          <p:nvPicPr>
            <p:cNvPr id="25" name="Graphic 24" descr="Thought bubble outline">
              <a:extLst>
                <a:ext uri="{FF2B5EF4-FFF2-40B4-BE49-F238E27FC236}">
                  <a16:creationId xmlns:a16="http://schemas.microsoft.com/office/drawing/2014/main" id="{C1D7AF4B-FF9C-A5B5-D0FC-EADEC0E1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41697" y="1003209"/>
              <a:ext cx="4238464" cy="321718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71D191-372C-BF9B-2DD2-90AB7CF0E0D6}"/>
                </a:ext>
              </a:extLst>
            </p:cNvPr>
            <p:cNvSpPr txBox="1"/>
            <p:nvPr/>
          </p:nvSpPr>
          <p:spPr>
            <a:xfrm>
              <a:off x="2586355" y="1920618"/>
              <a:ext cx="30288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1" dirty="0">
                  <a:latin typeface="Trebuchet MS" panose="020B0703020202090204" pitchFamily="34" charset="0"/>
                  <a:cs typeface="Arial" panose="020B0604020202020204" pitchFamily="34" charset="0"/>
                </a:rPr>
                <a:t>Do these solvers always guarantee convergence ? </a:t>
              </a:r>
              <a:endParaRPr lang="en-US" sz="1800" b="1" dirty="0"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2">
            <a:extLst>
              <a:ext uri="{FF2B5EF4-FFF2-40B4-BE49-F238E27FC236}">
                <a16:creationId xmlns:a16="http://schemas.microsoft.com/office/drawing/2014/main" id="{8CC21CA9-5A9A-DDB2-5A84-1AFD36656829}"/>
              </a:ext>
            </a:extLst>
          </p:cNvPr>
          <p:cNvSpPr txBox="1">
            <a:spLocks/>
          </p:cNvSpPr>
          <p:nvPr/>
        </p:nvSpPr>
        <p:spPr>
          <a:xfrm>
            <a:off x="4885893" y="4468862"/>
            <a:ext cx="1875086" cy="83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NO !!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E479E8-676E-120B-FA0B-2C072768AD7E}"/>
              </a:ext>
            </a:extLst>
          </p:cNvPr>
          <p:cNvGrpSpPr/>
          <p:nvPr/>
        </p:nvGrpSpPr>
        <p:grpSpPr>
          <a:xfrm>
            <a:off x="7065510" y="485649"/>
            <a:ext cx="5235075" cy="5463312"/>
            <a:chOff x="7065510" y="485649"/>
            <a:chExt cx="5235075" cy="5463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D0DACC-7D2B-F96D-12AA-7CA2B98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6577" y="485649"/>
              <a:ext cx="4849408" cy="480605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AC5461-B11D-AEA3-0D7B-8024F3A75702}"/>
                </a:ext>
              </a:extLst>
            </p:cNvPr>
            <p:cNvSpPr txBox="1"/>
            <p:nvPr/>
          </p:nvSpPr>
          <p:spPr>
            <a:xfrm>
              <a:off x="7065510" y="5302630"/>
              <a:ext cx="52350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Examples of Solvers diverging and converging for coefficient matrices from </a:t>
              </a:r>
              <a:r>
                <a:rPr lang="en-US" sz="1800" dirty="0" err="1">
                  <a:latin typeface="Trebuchet MS" panose="020B0703020202090204" pitchFamily="34" charset="0"/>
                  <a:cs typeface="Times New Roman" panose="02020603050405020304" pitchFamily="18" charset="0"/>
                </a:rPr>
                <a:t>SuiteSparse</a:t>
              </a:r>
              <a:r>
                <a:rPr lang="en-US" sz="18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98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-0.00116 L 2.08333E-7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00" y="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0039 -0.01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74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099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00989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F1EBC2D7-882B-FE16-4A66-7564A0F85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3891E779-648B-97E0-4346-64A8DD96EC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7B4493D-C93F-C844-2641-5F927A2D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3" y="37579"/>
            <a:ext cx="8743214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Arial" panose="020B0604020202020204" pitchFamily="34" charset="0"/>
              </a:rPr>
              <a:t>We need a robust accelerator...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8834C-AA4F-E045-7247-564BF0722B7E}"/>
              </a:ext>
            </a:extLst>
          </p:cNvPr>
          <p:cNvSpPr txBox="1"/>
          <p:nvPr/>
        </p:nvSpPr>
        <p:spPr>
          <a:xfrm>
            <a:off x="949201" y="2077913"/>
            <a:ext cx="4137149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Ideally, we want a scientific computing accelerator that offers </a:t>
            </a:r>
            <a:r>
              <a:rPr lang="en-US" sz="2400" i="1" dirty="0">
                <a:latin typeface="Trebuchet MS" panose="020B0703020202090204" pitchFamily="34" charset="0"/>
                <a:cs typeface="Arial" panose="020B0604020202020204" pitchFamily="34" charset="0"/>
              </a:rPr>
              <a:t>robust convergence </a:t>
            </a: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irrespective of the structure of coefficient matrix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3A6BE-C416-EEE9-9E2D-312E18E0AA0E}"/>
              </a:ext>
            </a:extLst>
          </p:cNvPr>
          <p:cNvSpPr txBox="1"/>
          <p:nvPr/>
        </p:nvSpPr>
        <p:spPr>
          <a:xfrm>
            <a:off x="6617621" y="1270737"/>
            <a:ext cx="4563266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rebuchet MS" panose="020B0703020202090204" pitchFamily="34" charset="0"/>
                <a:cs typeface="Arial" panose="020B0604020202020204" pitchFamily="34" charset="0"/>
              </a:rPr>
              <a:t>State-of-the-art Accelerators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8DFE2-5396-F5F6-8147-61EA053791E7}"/>
              </a:ext>
            </a:extLst>
          </p:cNvPr>
          <p:cNvSpPr txBox="1"/>
          <p:nvPr/>
        </p:nvSpPr>
        <p:spPr>
          <a:xfrm>
            <a:off x="6617620" y="1931700"/>
            <a:ext cx="4877591" cy="3046988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Only compatible for one specific solver</a:t>
            </a:r>
          </a:p>
          <a:p>
            <a:endParaRPr lang="en-US" sz="24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Static design </a:t>
            </a:r>
          </a:p>
          <a:p>
            <a:endParaRPr lang="en-US" sz="24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Reconfiguration limited to micro-architectural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6050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D15F7A4B-A5A1-2861-363B-A8535B0D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2085B853-F7B0-DFAD-FDB3-D288735800E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F72BDAB-652F-264A-5C24-CE111B90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2" y="137490"/>
            <a:ext cx="561605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Arial" panose="020B0604020202020204" pitchFamily="34" charset="0"/>
              </a:rPr>
              <a:t>SpMV Kernel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8A090-7C9F-5BF8-B36C-C44E33310100}"/>
              </a:ext>
            </a:extLst>
          </p:cNvPr>
          <p:cNvSpPr txBox="1"/>
          <p:nvPr/>
        </p:nvSpPr>
        <p:spPr>
          <a:xfrm>
            <a:off x="358582" y="1179429"/>
            <a:ext cx="5127817" cy="830997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A key kernel in iterative solvers</a:t>
            </a:r>
          </a:p>
          <a:p>
            <a:endParaRPr lang="en-US" sz="2400" dirty="0"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47C94-2E2D-0BB6-8D49-12E80286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3" y="2763516"/>
            <a:ext cx="11660423" cy="2370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CBED8-96F1-0B7D-03D2-24AC4BEF5B0E}"/>
              </a:ext>
            </a:extLst>
          </p:cNvPr>
          <p:cNvSpPr txBox="1"/>
          <p:nvPr/>
        </p:nvSpPr>
        <p:spPr>
          <a:xfrm>
            <a:off x="358583" y="1777987"/>
            <a:ext cx="6744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Majority of total time is spent in doing SpMV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081D37-FE32-C69B-0DEE-77FCA694EDCB}"/>
              </a:ext>
            </a:extLst>
          </p:cNvPr>
          <p:cNvSpPr txBox="1"/>
          <p:nvPr/>
        </p:nvSpPr>
        <p:spPr>
          <a:xfrm>
            <a:off x="2068286" y="5134423"/>
            <a:ext cx="88500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% Latency of </a:t>
            </a:r>
            <a:r>
              <a:rPr lang="en-US" sz="2000" b="1" dirty="0" err="1">
                <a:latin typeface="Trebuchet MS" panose="020B0703020202090204" pitchFamily="34" charset="0"/>
                <a:cs typeface="Times New Roman" panose="02020603050405020304" pitchFamily="18" charset="0"/>
              </a:rPr>
              <a:t>SpMV</a:t>
            </a:r>
            <a:r>
              <a:rPr lang="en-US" sz="2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 for three iterative solvers for various matrices</a:t>
            </a:r>
            <a:endParaRPr lang="en-US" sz="20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D6E4EA40-3FC9-F346-3C43-C8A0F4B2C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58B7DB0F-2D35-0591-CCDB-758E48A7EE1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88D78A2-6BAD-0D3C-62CD-0DD56F51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10016177" cy="8337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rebuchet MS" panose="020B0703020202090204" pitchFamily="34" charset="0"/>
                <a:cs typeface="Arial" panose="020B0604020202020204" pitchFamily="34" charset="0"/>
              </a:rPr>
              <a:t>SpMV- Resource Underutilization (R.U)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E1A863C5-CD3D-0A7B-99FA-58AE9DF69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065628"/>
              </p:ext>
            </p:extLst>
          </p:nvPr>
        </p:nvGraphicFramePr>
        <p:xfrm>
          <a:off x="838200" y="1958953"/>
          <a:ext cx="2719796" cy="2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49">
                  <a:extLst>
                    <a:ext uri="{9D8B030D-6E8A-4147-A177-3AD203B41FA5}">
                      <a16:colId xmlns:a16="http://schemas.microsoft.com/office/drawing/2014/main" val="420407533"/>
                    </a:ext>
                  </a:extLst>
                </a:gridCol>
                <a:gridCol w="679949">
                  <a:extLst>
                    <a:ext uri="{9D8B030D-6E8A-4147-A177-3AD203B41FA5}">
                      <a16:colId xmlns:a16="http://schemas.microsoft.com/office/drawing/2014/main" val="3154450115"/>
                    </a:ext>
                  </a:extLst>
                </a:gridCol>
                <a:gridCol w="679949">
                  <a:extLst>
                    <a:ext uri="{9D8B030D-6E8A-4147-A177-3AD203B41FA5}">
                      <a16:colId xmlns:a16="http://schemas.microsoft.com/office/drawing/2014/main" val="4196854068"/>
                    </a:ext>
                  </a:extLst>
                </a:gridCol>
                <a:gridCol w="679949">
                  <a:extLst>
                    <a:ext uri="{9D8B030D-6E8A-4147-A177-3AD203B41FA5}">
                      <a16:colId xmlns:a16="http://schemas.microsoft.com/office/drawing/2014/main" val="1336565158"/>
                    </a:ext>
                  </a:extLst>
                </a:gridCol>
              </a:tblGrid>
              <a:tr h="61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9151"/>
                  </a:ext>
                </a:extLst>
              </a:tr>
              <a:tr h="61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42072"/>
                  </a:ext>
                </a:extLst>
              </a:tr>
              <a:tr h="61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46950"/>
                  </a:ext>
                </a:extLst>
              </a:tr>
              <a:tr h="61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867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5997A3-9D8F-9DDB-79D1-E4BAC4C8F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13319"/>
              </p:ext>
            </p:extLst>
          </p:nvPr>
        </p:nvGraphicFramePr>
        <p:xfrm>
          <a:off x="5012010" y="1807433"/>
          <a:ext cx="685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9894514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348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8677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398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93660"/>
                  </a:ext>
                </a:extLst>
              </a:tr>
            </a:tbl>
          </a:graphicData>
        </a:graphic>
      </p:graphicFrame>
      <p:sp>
        <p:nvSpPr>
          <p:cNvPr id="7" name="Multiply 8">
            <a:extLst>
              <a:ext uri="{FF2B5EF4-FFF2-40B4-BE49-F238E27FC236}">
                <a16:creationId xmlns:a16="http://schemas.microsoft.com/office/drawing/2014/main" id="{0B9348CF-4679-34F4-5EED-F0F067EA21E3}"/>
              </a:ext>
            </a:extLst>
          </p:cNvPr>
          <p:cNvSpPr/>
          <p:nvPr/>
        </p:nvSpPr>
        <p:spPr>
          <a:xfrm flipH="1">
            <a:off x="3964041" y="2792691"/>
            <a:ext cx="685801" cy="697631"/>
          </a:xfrm>
          <a:prstGeom prst="mathMultipl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0E7A81-FFEE-BE32-20E3-D88388FDDC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16200000">
            <a:off x="8213978" y="1045013"/>
            <a:ext cx="689695" cy="4129267"/>
            <a:chOff x="6260724" y="1288255"/>
            <a:chExt cx="689695" cy="4129267"/>
          </a:xfrm>
        </p:grpSpPr>
        <p:sp>
          <p:nvSpPr>
            <p:cNvPr id="9" name="Freeform 123">
              <a:extLst>
                <a:ext uri="{FF2B5EF4-FFF2-40B4-BE49-F238E27FC236}">
                  <a16:creationId xmlns:a16="http://schemas.microsoft.com/office/drawing/2014/main" id="{FE320554-92C2-1E14-25FF-A31AF48993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4863446" y="2685533"/>
              <a:ext cx="3484252" cy="689695"/>
            </a:xfrm>
            <a:custGeom>
              <a:avLst/>
              <a:gdLst>
                <a:gd name="connsiteX0" fmla="*/ 1250130 w 3624147"/>
                <a:gd name="connsiteY0" fmla="*/ 232856 h 682417"/>
                <a:gd name="connsiteX1" fmla="*/ 1193423 w 3624147"/>
                <a:gd name="connsiteY1" fmla="*/ 284560 h 682417"/>
                <a:gd name="connsiteX2" fmla="*/ 1254626 w 3624147"/>
                <a:gd name="connsiteY2" fmla="*/ 351684 h 682417"/>
                <a:gd name="connsiteX3" fmla="*/ 1193423 w 3624147"/>
                <a:gd name="connsiteY3" fmla="*/ 418807 h 682417"/>
                <a:gd name="connsiteX4" fmla="*/ 1250130 w 3624147"/>
                <a:gd name="connsiteY4" fmla="*/ 470511 h 682417"/>
                <a:gd name="connsiteX5" fmla="*/ 1306551 w 3624147"/>
                <a:gd name="connsiteY5" fmla="*/ 408632 h 682417"/>
                <a:gd name="connsiteX6" fmla="*/ 1362972 w 3624147"/>
                <a:gd name="connsiteY6" fmla="*/ 470511 h 682417"/>
                <a:gd name="connsiteX7" fmla="*/ 1419679 w 3624147"/>
                <a:gd name="connsiteY7" fmla="*/ 418807 h 682417"/>
                <a:gd name="connsiteX8" fmla="*/ 1358476 w 3624147"/>
                <a:gd name="connsiteY8" fmla="*/ 351684 h 682417"/>
                <a:gd name="connsiteX9" fmla="*/ 1419679 w 3624147"/>
                <a:gd name="connsiteY9" fmla="*/ 284560 h 682417"/>
                <a:gd name="connsiteX10" fmla="*/ 1362972 w 3624147"/>
                <a:gd name="connsiteY10" fmla="*/ 232856 h 682417"/>
                <a:gd name="connsiteX11" fmla="*/ 1306551 w 3624147"/>
                <a:gd name="connsiteY11" fmla="*/ 294735 h 682417"/>
                <a:gd name="connsiteX12" fmla="*/ 3222038 w 3624147"/>
                <a:gd name="connsiteY12" fmla="*/ 228337 h 682417"/>
                <a:gd name="connsiteX13" fmla="*/ 3165331 w 3624147"/>
                <a:gd name="connsiteY13" fmla="*/ 280041 h 682417"/>
                <a:gd name="connsiteX14" fmla="*/ 3226534 w 3624147"/>
                <a:gd name="connsiteY14" fmla="*/ 347165 h 682417"/>
                <a:gd name="connsiteX15" fmla="*/ 3165331 w 3624147"/>
                <a:gd name="connsiteY15" fmla="*/ 414288 h 682417"/>
                <a:gd name="connsiteX16" fmla="*/ 3222038 w 3624147"/>
                <a:gd name="connsiteY16" fmla="*/ 465992 h 682417"/>
                <a:gd name="connsiteX17" fmla="*/ 3278459 w 3624147"/>
                <a:gd name="connsiteY17" fmla="*/ 404113 h 682417"/>
                <a:gd name="connsiteX18" fmla="*/ 3334880 w 3624147"/>
                <a:gd name="connsiteY18" fmla="*/ 465992 h 682417"/>
                <a:gd name="connsiteX19" fmla="*/ 3391587 w 3624147"/>
                <a:gd name="connsiteY19" fmla="*/ 414288 h 682417"/>
                <a:gd name="connsiteX20" fmla="*/ 3330384 w 3624147"/>
                <a:gd name="connsiteY20" fmla="*/ 347165 h 682417"/>
                <a:gd name="connsiteX21" fmla="*/ 3391587 w 3624147"/>
                <a:gd name="connsiteY21" fmla="*/ 280041 h 682417"/>
                <a:gd name="connsiteX22" fmla="*/ 3334880 w 3624147"/>
                <a:gd name="connsiteY22" fmla="*/ 228337 h 682417"/>
                <a:gd name="connsiteX23" fmla="*/ 3278459 w 3624147"/>
                <a:gd name="connsiteY23" fmla="*/ 290216 h 682417"/>
                <a:gd name="connsiteX24" fmla="*/ 2210994 w 3624147"/>
                <a:gd name="connsiteY24" fmla="*/ 228337 h 682417"/>
                <a:gd name="connsiteX25" fmla="*/ 2154287 w 3624147"/>
                <a:gd name="connsiteY25" fmla="*/ 280041 h 682417"/>
                <a:gd name="connsiteX26" fmla="*/ 2215490 w 3624147"/>
                <a:gd name="connsiteY26" fmla="*/ 347165 h 682417"/>
                <a:gd name="connsiteX27" fmla="*/ 2154287 w 3624147"/>
                <a:gd name="connsiteY27" fmla="*/ 414288 h 682417"/>
                <a:gd name="connsiteX28" fmla="*/ 2210994 w 3624147"/>
                <a:gd name="connsiteY28" fmla="*/ 465992 h 682417"/>
                <a:gd name="connsiteX29" fmla="*/ 2267415 w 3624147"/>
                <a:gd name="connsiteY29" fmla="*/ 404113 h 682417"/>
                <a:gd name="connsiteX30" fmla="*/ 2323836 w 3624147"/>
                <a:gd name="connsiteY30" fmla="*/ 465992 h 682417"/>
                <a:gd name="connsiteX31" fmla="*/ 2380543 w 3624147"/>
                <a:gd name="connsiteY31" fmla="*/ 414288 h 682417"/>
                <a:gd name="connsiteX32" fmla="*/ 2319340 w 3624147"/>
                <a:gd name="connsiteY32" fmla="*/ 347165 h 682417"/>
                <a:gd name="connsiteX33" fmla="*/ 2380543 w 3624147"/>
                <a:gd name="connsiteY33" fmla="*/ 280041 h 682417"/>
                <a:gd name="connsiteX34" fmla="*/ 2323836 w 3624147"/>
                <a:gd name="connsiteY34" fmla="*/ 228337 h 682417"/>
                <a:gd name="connsiteX35" fmla="*/ 2267415 w 3624147"/>
                <a:gd name="connsiteY35" fmla="*/ 290216 h 682417"/>
                <a:gd name="connsiteX36" fmla="*/ 289267 w 3624147"/>
                <a:gd name="connsiteY36" fmla="*/ 203836 h 682417"/>
                <a:gd name="connsiteX37" fmla="*/ 232560 w 3624147"/>
                <a:gd name="connsiteY37" fmla="*/ 255540 h 682417"/>
                <a:gd name="connsiteX38" fmla="*/ 293763 w 3624147"/>
                <a:gd name="connsiteY38" fmla="*/ 322664 h 682417"/>
                <a:gd name="connsiteX39" fmla="*/ 232560 w 3624147"/>
                <a:gd name="connsiteY39" fmla="*/ 389787 h 682417"/>
                <a:gd name="connsiteX40" fmla="*/ 289267 w 3624147"/>
                <a:gd name="connsiteY40" fmla="*/ 441491 h 682417"/>
                <a:gd name="connsiteX41" fmla="*/ 345688 w 3624147"/>
                <a:gd name="connsiteY41" fmla="*/ 379612 h 682417"/>
                <a:gd name="connsiteX42" fmla="*/ 402109 w 3624147"/>
                <a:gd name="connsiteY42" fmla="*/ 441491 h 682417"/>
                <a:gd name="connsiteX43" fmla="*/ 458816 w 3624147"/>
                <a:gd name="connsiteY43" fmla="*/ 389787 h 682417"/>
                <a:gd name="connsiteX44" fmla="*/ 397613 w 3624147"/>
                <a:gd name="connsiteY44" fmla="*/ 322664 h 682417"/>
                <a:gd name="connsiteX45" fmla="*/ 458816 w 3624147"/>
                <a:gd name="connsiteY45" fmla="*/ 255540 h 682417"/>
                <a:gd name="connsiteX46" fmla="*/ 402109 w 3624147"/>
                <a:gd name="connsiteY46" fmla="*/ 203836 h 682417"/>
                <a:gd name="connsiteX47" fmla="*/ 345688 w 3624147"/>
                <a:gd name="connsiteY47" fmla="*/ 265715 h 682417"/>
                <a:gd name="connsiteX48" fmla="*/ 3278459 w 3624147"/>
                <a:gd name="connsiteY48" fmla="*/ 11913 h 682417"/>
                <a:gd name="connsiteX49" fmla="*/ 3624147 w 3624147"/>
                <a:gd name="connsiteY49" fmla="*/ 347165 h 682417"/>
                <a:gd name="connsiteX50" fmla="*/ 3278459 w 3624147"/>
                <a:gd name="connsiteY50" fmla="*/ 682417 h 682417"/>
                <a:gd name="connsiteX51" fmla="*/ 2932771 w 3624147"/>
                <a:gd name="connsiteY51" fmla="*/ 347165 h 682417"/>
                <a:gd name="connsiteX52" fmla="*/ 3278459 w 3624147"/>
                <a:gd name="connsiteY52" fmla="*/ 11913 h 682417"/>
                <a:gd name="connsiteX53" fmla="*/ 2267415 w 3624147"/>
                <a:gd name="connsiteY53" fmla="*/ 11913 h 682417"/>
                <a:gd name="connsiteX54" fmla="*/ 2613103 w 3624147"/>
                <a:gd name="connsiteY54" fmla="*/ 347165 h 682417"/>
                <a:gd name="connsiteX55" fmla="*/ 2267415 w 3624147"/>
                <a:gd name="connsiteY55" fmla="*/ 682417 h 682417"/>
                <a:gd name="connsiteX56" fmla="*/ 1921727 w 3624147"/>
                <a:gd name="connsiteY56" fmla="*/ 347165 h 682417"/>
                <a:gd name="connsiteX57" fmla="*/ 2267415 w 3624147"/>
                <a:gd name="connsiteY57" fmla="*/ 11913 h 682417"/>
                <a:gd name="connsiteX58" fmla="*/ 1306551 w 3624147"/>
                <a:gd name="connsiteY58" fmla="*/ 11913 h 682417"/>
                <a:gd name="connsiteX59" fmla="*/ 1652239 w 3624147"/>
                <a:gd name="connsiteY59" fmla="*/ 347165 h 682417"/>
                <a:gd name="connsiteX60" fmla="*/ 1306551 w 3624147"/>
                <a:gd name="connsiteY60" fmla="*/ 682417 h 682417"/>
                <a:gd name="connsiteX61" fmla="*/ 960863 w 3624147"/>
                <a:gd name="connsiteY61" fmla="*/ 347165 h 682417"/>
                <a:gd name="connsiteX62" fmla="*/ 1306551 w 3624147"/>
                <a:gd name="connsiteY62" fmla="*/ 11913 h 682417"/>
                <a:gd name="connsiteX63" fmla="*/ 345688 w 3624147"/>
                <a:gd name="connsiteY63" fmla="*/ 0 h 682417"/>
                <a:gd name="connsiteX64" fmla="*/ 691376 w 3624147"/>
                <a:gd name="connsiteY64" fmla="*/ 335252 h 682417"/>
                <a:gd name="connsiteX65" fmla="*/ 345688 w 3624147"/>
                <a:gd name="connsiteY65" fmla="*/ 670504 h 682417"/>
                <a:gd name="connsiteX66" fmla="*/ 0 w 3624147"/>
                <a:gd name="connsiteY66" fmla="*/ 335252 h 682417"/>
                <a:gd name="connsiteX67" fmla="*/ 345688 w 3624147"/>
                <a:gd name="connsiteY67" fmla="*/ 0 h 68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24147" h="682417">
                  <a:moveTo>
                    <a:pt x="1250130" y="232856"/>
                  </a:moveTo>
                  <a:lnTo>
                    <a:pt x="1193423" y="284560"/>
                  </a:lnTo>
                  <a:lnTo>
                    <a:pt x="1254626" y="351684"/>
                  </a:lnTo>
                  <a:lnTo>
                    <a:pt x="1193423" y="418807"/>
                  </a:lnTo>
                  <a:lnTo>
                    <a:pt x="1250130" y="470511"/>
                  </a:lnTo>
                  <a:lnTo>
                    <a:pt x="1306551" y="408632"/>
                  </a:lnTo>
                  <a:lnTo>
                    <a:pt x="1362972" y="470511"/>
                  </a:lnTo>
                  <a:lnTo>
                    <a:pt x="1419679" y="418807"/>
                  </a:lnTo>
                  <a:lnTo>
                    <a:pt x="1358476" y="351684"/>
                  </a:lnTo>
                  <a:lnTo>
                    <a:pt x="1419679" y="284560"/>
                  </a:lnTo>
                  <a:lnTo>
                    <a:pt x="1362972" y="232856"/>
                  </a:lnTo>
                  <a:lnTo>
                    <a:pt x="1306551" y="294735"/>
                  </a:lnTo>
                  <a:close/>
                  <a:moveTo>
                    <a:pt x="3222038" y="228337"/>
                  </a:moveTo>
                  <a:lnTo>
                    <a:pt x="3165331" y="280041"/>
                  </a:lnTo>
                  <a:lnTo>
                    <a:pt x="3226534" y="347165"/>
                  </a:lnTo>
                  <a:lnTo>
                    <a:pt x="3165331" y="414288"/>
                  </a:lnTo>
                  <a:lnTo>
                    <a:pt x="3222038" y="465992"/>
                  </a:lnTo>
                  <a:lnTo>
                    <a:pt x="3278459" y="404113"/>
                  </a:lnTo>
                  <a:lnTo>
                    <a:pt x="3334880" y="465992"/>
                  </a:lnTo>
                  <a:lnTo>
                    <a:pt x="3391587" y="414288"/>
                  </a:lnTo>
                  <a:lnTo>
                    <a:pt x="3330384" y="347165"/>
                  </a:lnTo>
                  <a:lnTo>
                    <a:pt x="3391587" y="280041"/>
                  </a:lnTo>
                  <a:lnTo>
                    <a:pt x="3334880" y="228337"/>
                  </a:lnTo>
                  <a:lnTo>
                    <a:pt x="3278459" y="290216"/>
                  </a:lnTo>
                  <a:close/>
                  <a:moveTo>
                    <a:pt x="2210994" y="228337"/>
                  </a:moveTo>
                  <a:lnTo>
                    <a:pt x="2154287" y="280041"/>
                  </a:lnTo>
                  <a:lnTo>
                    <a:pt x="2215490" y="347165"/>
                  </a:lnTo>
                  <a:lnTo>
                    <a:pt x="2154287" y="414288"/>
                  </a:lnTo>
                  <a:lnTo>
                    <a:pt x="2210994" y="465992"/>
                  </a:lnTo>
                  <a:lnTo>
                    <a:pt x="2267415" y="404113"/>
                  </a:lnTo>
                  <a:lnTo>
                    <a:pt x="2323836" y="465992"/>
                  </a:lnTo>
                  <a:lnTo>
                    <a:pt x="2380543" y="414288"/>
                  </a:lnTo>
                  <a:lnTo>
                    <a:pt x="2319340" y="347165"/>
                  </a:lnTo>
                  <a:lnTo>
                    <a:pt x="2380543" y="280041"/>
                  </a:lnTo>
                  <a:lnTo>
                    <a:pt x="2323836" y="228337"/>
                  </a:lnTo>
                  <a:lnTo>
                    <a:pt x="2267415" y="290216"/>
                  </a:lnTo>
                  <a:close/>
                  <a:moveTo>
                    <a:pt x="289267" y="203836"/>
                  </a:moveTo>
                  <a:lnTo>
                    <a:pt x="232560" y="255540"/>
                  </a:lnTo>
                  <a:lnTo>
                    <a:pt x="293763" y="322664"/>
                  </a:lnTo>
                  <a:lnTo>
                    <a:pt x="232560" y="389787"/>
                  </a:lnTo>
                  <a:lnTo>
                    <a:pt x="289267" y="441491"/>
                  </a:lnTo>
                  <a:lnTo>
                    <a:pt x="345688" y="379612"/>
                  </a:lnTo>
                  <a:lnTo>
                    <a:pt x="402109" y="441491"/>
                  </a:lnTo>
                  <a:lnTo>
                    <a:pt x="458816" y="389787"/>
                  </a:lnTo>
                  <a:lnTo>
                    <a:pt x="397613" y="322664"/>
                  </a:lnTo>
                  <a:lnTo>
                    <a:pt x="458816" y="255540"/>
                  </a:lnTo>
                  <a:lnTo>
                    <a:pt x="402109" y="203836"/>
                  </a:lnTo>
                  <a:lnTo>
                    <a:pt x="345688" y="265715"/>
                  </a:lnTo>
                  <a:close/>
                  <a:moveTo>
                    <a:pt x="3278459" y="11913"/>
                  </a:moveTo>
                  <a:cubicBezTo>
                    <a:pt x="3469377" y="11913"/>
                    <a:pt x="3624147" y="162010"/>
                    <a:pt x="3624147" y="347165"/>
                  </a:cubicBezTo>
                  <a:cubicBezTo>
                    <a:pt x="3624147" y="532320"/>
                    <a:pt x="3469377" y="682417"/>
                    <a:pt x="3278459" y="682417"/>
                  </a:cubicBezTo>
                  <a:cubicBezTo>
                    <a:pt x="3087541" y="682417"/>
                    <a:pt x="2932771" y="532320"/>
                    <a:pt x="2932771" y="347165"/>
                  </a:cubicBezTo>
                  <a:cubicBezTo>
                    <a:pt x="2932771" y="162010"/>
                    <a:pt x="3087541" y="11913"/>
                    <a:pt x="3278459" y="11913"/>
                  </a:cubicBezTo>
                  <a:close/>
                  <a:moveTo>
                    <a:pt x="2267415" y="11913"/>
                  </a:moveTo>
                  <a:cubicBezTo>
                    <a:pt x="2458333" y="11913"/>
                    <a:pt x="2613103" y="162010"/>
                    <a:pt x="2613103" y="347165"/>
                  </a:cubicBezTo>
                  <a:cubicBezTo>
                    <a:pt x="2613103" y="532320"/>
                    <a:pt x="2458333" y="682417"/>
                    <a:pt x="2267415" y="682417"/>
                  </a:cubicBezTo>
                  <a:cubicBezTo>
                    <a:pt x="2076497" y="682417"/>
                    <a:pt x="1921727" y="532320"/>
                    <a:pt x="1921727" y="347165"/>
                  </a:cubicBezTo>
                  <a:cubicBezTo>
                    <a:pt x="1921727" y="162010"/>
                    <a:pt x="2076497" y="11913"/>
                    <a:pt x="2267415" y="11913"/>
                  </a:cubicBezTo>
                  <a:close/>
                  <a:moveTo>
                    <a:pt x="1306551" y="11913"/>
                  </a:moveTo>
                  <a:cubicBezTo>
                    <a:pt x="1497469" y="11913"/>
                    <a:pt x="1652239" y="162010"/>
                    <a:pt x="1652239" y="347165"/>
                  </a:cubicBezTo>
                  <a:cubicBezTo>
                    <a:pt x="1652239" y="532320"/>
                    <a:pt x="1497469" y="682417"/>
                    <a:pt x="1306551" y="682417"/>
                  </a:cubicBezTo>
                  <a:cubicBezTo>
                    <a:pt x="1115633" y="682417"/>
                    <a:pt x="960863" y="532320"/>
                    <a:pt x="960863" y="347165"/>
                  </a:cubicBezTo>
                  <a:cubicBezTo>
                    <a:pt x="960863" y="162010"/>
                    <a:pt x="1115633" y="11913"/>
                    <a:pt x="1306551" y="11913"/>
                  </a:cubicBezTo>
                  <a:close/>
                  <a:moveTo>
                    <a:pt x="345688" y="0"/>
                  </a:moveTo>
                  <a:cubicBezTo>
                    <a:pt x="536606" y="0"/>
                    <a:pt x="691376" y="150097"/>
                    <a:pt x="691376" y="335252"/>
                  </a:cubicBezTo>
                  <a:cubicBezTo>
                    <a:pt x="691376" y="520407"/>
                    <a:pt x="536606" y="670504"/>
                    <a:pt x="345688" y="670504"/>
                  </a:cubicBezTo>
                  <a:cubicBezTo>
                    <a:pt x="154770" y="670504"/>
                    <a:pt x="0" y="520407"/>
                    <a:pt x="0" y="335252"/>
                  </a:cubicBezTo>
                  <a:cubicBezTo>
                    <a:pt x="0" y="150097"/>
                    <a:pt x="154770" y="0"/>
                    <a:pt x="345688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srgbClr val="1EABC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9C5D01-7945-40C6-AC79-DA551AA514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338113" y="4950009"/>
              <a:ext cx="565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PEs</a:t>
              </a:r>
              <a:endParaRPr lang="en-US" sz="1800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6331F2-A7AF-B600-61E6-981895D48FBF}"/>
              </a:ext>
            </a:extLst>
          </p:cNvPr>
          <p:cNvGrpSpPr/>
          <p:nvPr/>
        </p:nvGrpSpPr>
        <p:grpSpPr>
          <a:xfrm>
            <a:off x="6491673" y="1205516"/>
            <a:ext cx="4131786" cy="1874717"/>
            <a:chOff x="6491673" y="1205516"/>
            <a:chExt cx="4131786" cy="18747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CF1AAB-F6C3-B720-D8F4-3A7AA391E1EC}"/>
                </a:ext>
              </a:extLst>
            </p:cNvPr>
            <p:cNvGrpSpPr/>
            <p:nvPr/>
          </p:nvGrpSpPr>
          <p:grpSpPr>
            <a:xfrm>
              <a:off x="6494192" y="1551342"/>
              <a:ext cx="4129267" cy="1528891"/>
              <a:chOff x="6494192" y="1551342"/>
              <a:chExt cx="4129267" cy="152889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824443-135F-E720-86B5-F1D5EDEB1038}"/>
                  </a:ext>
                </a:extLst>
              </p:cNvPr>
              <p:cNvSpPr txBox="1"/>
              <p:nvPr/>
            </p:nvSpPr>
            <p:spPr>
              <a:xfrm>
                <a:off x="6885252" y="2680123"/>
                <a:ext cx="2840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Row 0:</a:t>
                </a:r>
                <a:r>
                  <a:rPr lang="en-US" sz="200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75% R.U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263FB2D-55D7-1A61-71B9-691CDBF628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5252" y="2313525"/>
                <a:ext cx="0" cy="74663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A40CC28-337F-5631-2B4D-089B0EFBC8C4}"/>
                  </a:ext>
                </a:extLst>
              </p:cNvPr>
              <p:cNvGrpSpPr/>
              <p:nvPr/>
            </p:nvGrpSpPr>
            <p:grpSpPr>
              <a:xfrm rot="16200000">
                <a:off x="8213978" y="-168444"/>
                <a:ext cx="689695" cy="4129267"/>
                <a:chOff x="6260724" y="1288255"/>
                <a:chExt cx="689695" cy="4129267"/>
              </a:xfrm>
            </p:grpSpPr>
            <p:sp>
              <p:nvSpPr>
                <p:cNvPr id="5" name="Freeform 123">
                  <a:extLst>
                    <a:ext uri="{FF2B5EF4-FFF2-40B4-BE49-F238E27FC236}">
                      <a16:creationId xmlns:a16="http://schemas.microsoft.com/office/drawing/2014/main" id="{47089D51-AE5B-F432-86C9-5F091A712D48}"/>
                    </a:ext>
                  </a:extLst>
                </p:cNvPr>
                <p:cNvSpPr/>
                <p:nvPr/>
              </p:nvSpPr>
              <p:spPr>
                <a:xfrm rot="16200000">
                  <a:off x="4863446" y="2685533"/>
                  <a:ext cx="3484252" cy="689695"/>
                </a:xfrm>
                <a:custGeom>
                  <a:avLst/>
                  <a:gdLst>
                    <a:gd name="connsiteX0" fmla="*/ 1250130 w 3624147"/>
                    <a:gd name="connsiteY0" fmla="*/ 232856 h 682417"/>
                    <a:gd name="connsiteX1" fmla="*/ 1193423 w 3624147"/>
                    <a:gd name="connsiteY1" fmla="*/ 284560 h 682417"/>
                    <a:gd name="connsiteX2" fmla="*/ 1254626 w 3624147"/>
                    <a:gd name="connsiteY2" fmla="*/ 351684 h 682417"/>
                    <a:gd name="connsiteX3" fmla="*/ 1193423 w 3624147"/>
                    <a:gd name="connsiteY3" fmla="*/ 418807 h 682417"/>
                    <a:gd name="connsiteX4" fmla="*/ 1250130 w 3624147"/>
                    <a:gd name="connsiteY4" fmla="*/ 470511 h 682417"/>
                    <a:gd name="connsiteX5" fmla="*/ 1306551 w 3624147"/>
                    <a:gd name="connsiteY5" fmla="*/ 408632 h 682417"/>
                    <a:gd name="connsiteX6" fmla="*/ 1362972 w 3624147"/>
                    <a:gd name="connsiteY6" fmla="*/ 470511 h 682417"/>
                    <a:gd name="connsiteX7" fmla="*/ 1419679 w 3624147"/>
                    <a:gd name="connsiteY7" fmla="*/ 418807 h 682417"/>
                    <a:gd name="connsiteX8" fmla="*/ 1358476 w 3624147"/>
                    <a:gd name="connsiteY8" fmla="*/ 351684 h 682417"/>
                    <a:gd name="connsiteX9" fmla="*/ 1419679 w 3624147"/>
                    <a:gd name="connsiteY9" fmla="*/ 284560 h 682417"/>
                    <a:gd name="connsiteX10" fmla="*/ 1362972 w 3624147"/>
                    <a:gd name="connsiteY10" fmla="*/ 232856 h 682417"/>
                    <a:gd name="connsiteX11" fmla="*/ 1306551 w 3624147"/>
                    <a:gd name="connsiteY11" fmla="*/ 294735 h 682417"/>
                    <a:gd name="connsiteX12" fmla="*/ 3222038 w 3624147"/>
                    <a:gd name="connsiteY12" fmla="*/ 228337 h 682417"/>
                    <a:gd name="connsiteX13" fmla="*/ 3165331 w 3624147"/>
                    <a:gd name="connsiteY13" fmla="*/ 280041 h 682417"/>
                    <a:gd name="connsiteX14" fmla="*/ 3226534 w 3624147"/>
                    <a:gd name="connsiteY14" fmla="*/ 347165 h 682417"/>
                    <a:gd name="connsiteX15" fmla="*/ 3165331 w 3624147"/>
                    <a:gd name="connsiteY15" fmla="*/ 414288 h 682417"/>
                    <a:gd name="connsiteX16" fmla="*/ 3222038 w 3624147"/>
                    <a:gd name="connsiteY16" fmla="*/ 465992 h 682417"/>
                    <a:gd name="connsiteX17" fmla="*/ 3278459 w 3624147"/>
                    <a:gd name="connsiteY17" fmla="*/ 404113 h 682417"/>
                    <a:gd name="connsiteX18" fmla="*/ 3334880 w 3624147"/>
                    <a:gd name="connsiteY18" fmla="*/ 465992 h 682417"/>
                    <a:gd name="connsiteX19" fmla="*/ 3391587 w 3624147"/>
                    <a:gd name="connsiteY19" fmla="*/ 414288 h 682417"/>
                    <a:gd name="connsiteX20" fmla="*/ 3330384 w 3624147"/>
                    <a:gd name="connsiteY20" fmla="*/ 347165 h 682417"/>
                    <a:gd name="connsiteX21" fmla="*/ 3391587 w 3624147"/>
                    <a:gd name="connsiteY21" fmla="*/ 280041 h 682417"/>
                    <a:gd name="connsiteX22" fmla="*/ 3334880 w 3624147"/>
                    <a:gd name="connsiteY22" fmla="*/ 228337 h 682417"/>
                    <a:gd name="connsiteX23" fmla="*/ 3278459 w 3624147"/>
                    <a:gd name="connsiteY23" fmla="*/ 290216 h 682417"/>
                    <a:gd name="connsiteX24" fmla="*/ 2210994 w 3624147"/>
                    <a:gd name="connsiteY24" fmla="*/ 228337 h 682417"/>
                    <a:gd name="connsiteX25" fmla="*/ 2154287 w 3624147"/>
                    <a:gd name="connsiteY25" fmla="*/ 280041 h 682417"/>
                    <a:gd name="connsiteX26" fmla="*/ 2215490 w 3624147"/>
                    <a:gd name="connsiteY26" fmla="*/ 347165 h 682417"/>
                    <a:gd name="connsiteX27" fmla="*/ 2154287 w 3624147"/>
                    <a:gd name="connsiteY27" fmla="*/ 414288 h 682417"/>
                    <a:gd name="connsiteX28" fmla="*/ 2210994 w 3624147"/>
                    <a:gd name="connsiteY28" fmla="*/ 465992 h 682417"/>
                    <a:gd name="connsiteX29" fmla="*/ 2267415 w 3624147"/>
                    <a:gd name="connsiteY29" fmla="*/ 404113 h 682417"/>
                    <a:gd name="connsiteX30" fmla="*/ 2323836 w 3624147"/>
                    <a:gd name="connsiteY30" fmla="*/ 465992 h 682417"/>
                    <a:gd name="connsiteX31" fmla="*/ 2380543 w 3624147"/>
                    <a:gd name="connsiteY31" fmla="*/ 414288 h 682417"/>
                    <a:gd name="connsiteX32" fmla="*/ 2319340 w 3624147"/>
                    <a:gd name="connsiteY32" fmla="*/ 347165 h 682417"/>
                    <a:gd name="connsiteX33" fmla="*/ 2380543 w 3624147"/>
                    <a:gd name="connsiteY33" fmla="*/ 280041 h 682417"/>
                    <a:gd name="connsiteX34" fmla="*/ 2323836 w 3624147"/>
                    <a:gd name="connsiteY34" fmla="*/ 228337 h 682417"/>
                    <a:gd name="connsiteX35" fmla="*/ 2267415 w 3624147"/>
                    <a:gd name="connsiteY35" fmla="*/ 290216 h 682417"/>
                    <a:gd name="connsiteX36" fmla="*/ 289267 w 3624147"/>
                    <a:gd name="connsiteY36" fmla="*/ 203836 h 682417"/>
                    <a:gd name="connsiteX37" fmla="*/ 232560 w 3624147"/>
                    <a:gd name="connsiteY37" fmla="*/ 255540 h 682417"/>
                    <a:gd name="connsiteX38" fmla="*/ 293763 w 3624147"/>
                    <a:gd name="connsiteY38" fmla="*/ 322664 h 682417"/>
                    <a:gd name="connsiteX39" fmla="*/ 232560 w 3624147"/>
                    <a:gd name="connsiteY39" fmla="*/ 389787 h 682417"/>
                    <a:gd name="connsiteX40" fmla="*/ 289267 w 3624147"/>
                    <a:gd name="connsiteY40" fmla="*/ 441491 h 682417"/>
                    <a:gd name="connsiteX41" fmla="*/ 345688 w 3624147"/>
                    <a:gd name="connsiteY41" fmla="*/ 379612 h 682417"/>
                    <a:gd name="connsiteX42" fmla="*/ 402109 w 3624147"/>
                    <a:gd name="connsiteY42" fmla="*/ 441491 h 682417"/>
                    <a:gd name="connsiteX43" fmla="*/ 458816 w 3624147"/>
                    <a:gd name="connsiteY43" fmla="*/ 389787 h 682417"/>
                    <a:gd name="connsiteX44" fmla="*/ 397613 w 3624147"/>
                    <a:gd name="connsiteY44" fmla="*/ 322664 h 682417"/>
                    <a:gd name="connsiteX45" fmla="*/ 458816 w 3624147"/>
                    <a:gd name="connsiteY45" fmla="*/ 255540 h 682417"/>
                    <a:gd name="connsiteX46" fmla="*/ 402109 w 3624147"/>
                    <a:gd name="connsiteY46" fmla="*/ 203836 h 682417"/>
                    <a:gd name="connsiteX47" fmla="*/ 345688 w 3624147"/>
                    <a:gd name="connsiteY47" fmla="*/ 265715 h 682417"/>
                    <a:gd name="connsiteX48" fmla="*/ 3278459 w 3624147"/>
                    <a:gd name="connsiteY48" fmla="*/ 11913 h 682417"/>
                    <a:gd name="connsiteX49" fmla="*/ 3624147 w 3624147"/>
                    <a:gd name="connsiteY49" fmla="*/ 347165 h 682417"/>
                    <a:gd name="connsiteX50" fmla="*/ 3278459 w 3624147"/>
                    <a:gd name="connsiteY50" fmla="*/ 682417 h 682417"/>
                    <a:gd name="connsiteX51" fmla="*/ 2932771 w 3624147"/>
                    <a:gd name="connsiteY51" fmla="*/ 347165 h 682417"/>
                    <a:gd name="connsiteX52" fmla="*/ 3278459 w 3624147"/>
                    <a:gd name="connsiteY52" fmla="*/ 11913 h 682417"/>
                    <a:gd name="connsiteX53" fmla="*/ 2267415 w 3624147"/>
                    <a:gd name="connsiteY53" fmla="*/ 11913 h 682417"/>
                    <a:gd name="connsiteX54" fmla="*/ 2613103 w 3624147"/>
                    <a:gd name="connsiteY54" fmla="*/ 347165 h 682417"/>
                    <a:gd name="connsiteX55" fmla="*/ 2267415 w 3624147"/>
                    <a:gd name="connsiteY55" fmla="*/ 682417 h 682417"/>
                    <a:gd name="connsiteX56" fmla="*/ 1921727 w 3624147"/>
                    <a:gd name="connsiteY56" fmla="*/ 347165 h 682417"/>
                    <a:gd name="connsiteX57" fmla="*/ 2267415 w 3624147"/>
                    <a:gd name="connsiteY57" fmla="*/ 11913 h 682417"/>
                    <a:gd name="connsiteX58" fmla="*/ 1306551 w 3624147"/>
                    <a:gd name="connsiteY58" fmla="*/ 11913 h 682417"/>
                    <a:gd name="connsiteX59" fmla="*/ 1652239 w 3624147"/>
                    <a:gd name="connsiteY59" fmla="*/ 347165 h 682417"/>
                    <a:gd name="connsiteX60" fmla="*/ 1306551 w 3624147"/>
                    <a:gd name="connsiteY60" fmla="*/ 682417 h 682417"/>
                    <a:gd name="connsiteX61" fmla="*/ 960863 w 3624147"/>
                    <a:gd name="connsiteY61" fmla="*/ 347165 h 682417"/>
                    <a:gd name="connsiteX62" fmla="*/ 1306551 w 3624147"/>
                    <a:gd name="connsiteY62" fmla="*/ 11913 h 682417"/>
                    <a:gd name="connsiteX63" fmla="*/ 345688 w 3624147"/>
                    <a:gd name="connsiteY63" fmla="*/ 0 h 682417"/>
                    <a:gd name="connsiteX64" fmla="*/ 691376 w 3624147"/>
                    <a:gd name="connsiteY64" fmla="*/ 335252 h 682417"/>
                    <a:gd name="connsiteX65" fmla="*/ 345688 w 3624147"/>
                    <a:gd name="connsiteY65" fmla="*/ 670504 h 682417"/>
                    <a:gd name="connsiteX66" fmla="*/ 0 w 3624147"/>
                    <a:gd name="connsiteY66" fmla="*/ 335252 h 682417"/>
                    <a:gd name="connsiteX67" fmla="*/ 345688 w 3624147"/>
                    <a:gd name="connsiteY67" fmla="*/ 0 h 68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624147" h="682417">
                      <a:moveTo>
                        <a:pt x="1250130" y="232856"/>
                      </a:moveTo>
                      <a:lnTo>
                        <a:pt x="1193423" y="284560"/>
                      </a:lnTo>
                      <a:lnTo>
                        <a:pt x="1254626" y="351684"/>
                      </a:lnTo>
                      <a:lnTo>
                        <a:pt x="1193423" y="418807"/>
                      </a:lnTo>
                      <a:lnTo>
                        <a:pt x="1250130" y="470511"/>
                      </a:lnTo>
                      <a:lnTo>
                        <a:pt x="1306551" y="408632"/>
                      </a:lnTo>
                      <a:lnTo>
                        <a:pt x="1362972" y="470511"/>
                      </a:lnTo>
                      <a:lnTo>
                        <a:pt x="1419679" y="418807"/>
                      </a:lnTo>
                      <a:lnTo>
                        <a:pt x="1358476" y="351684"/>
                      </a:lnTo>
                      <a:lnTo>
                        <a:pt x="1419679" y="284560"/>
                      </a:lnTo>
                      <a:lnTo>
                        <a:pt x="1362972" y="232856"/>
                      </a:lnTo>
                      <a:lnTo>
                        <a:pt x="1306551" y="294735"/>
                      </a:lnTo>
                      <a:close/>
                      <a:moveTo>
                        <a:pt x="3222038" y="228337"/>
                      </a:moveTo>
                      <a:lnTo>
                        <a:pt x="3165331" y="280041"/>
                      </a:lnTo>
                      <a:lnTo>
                        <a:pt x="3226534" y="347165"/>
                      </a:lnTo>
                      <a:lnTo>
                        <a:pt x="3165331" y="414288"/>
                      </a:lnTo>
                      <a:lnTo>
                        <a:pt x="3222038" y="465992"/>
                      </a:lnTo>
                      <a:lnTo>
                        <a:pt x="3278459" y="404113"/>
                      </a:lnTo>
                      <a:lnTo>
                        <a:pt x="3334880" y="465992"/>
                      </a:lnTo>
                      <a:lnTo>
                        <a:pt x="3391587" y="414288"/>
                      </a:lnTo>
                      <a:lnTo>
                        <a:pt x="3330384" y="347165"/>
                      </a:lnTo>
                      <a:lnTo>
                        <a:pt x="3391587" y="280041"/>
                      </a:lnTo>
                      <a:lnTo>
                        <a:pt x="3334880" y="228337"/>
                      </a:lnTo>
                      <a:lnTo>
                        <a:pt x="3278459" y="290216"/>
                      </a:lnTo>
                      <a:close/>
                      <a:moveTo>
                        <a:pt x="2210994" y="228337"/>
                      </a:moveTo>
                      <a:lnTo>
                        <a:pt x="2154287" y="280041"/>
                      </a:lnTo>
                      <a:lnTo>
                        <a:pt x="2215490" y="347165"/>
                      </a:lnTo>
                      <a:lnTo>
                        <a:pt x="2154287" y="414288"/>
                      </a:lnTo>
                      <a:lnTo>
                        <a:pt x="2210994" y="465992"/>
                      </a:lnTo>
                      <a:lnTo>
                        <a:pt x="2267415" y="404113"/>
                      </a:lnTo>
                      <a:lnTo>
                        <a:pt x="2323836" y="465992"/>
                      </a:lnTo>
                      <a:lnTo>
                        <a:pt x="2380543" y="414288"/>
                      </a:lnTo>
                      <a:lnTo>
                        <a:pt x="2319340" y="347165"/>
                      </a:lnTo>
                      <a:lnTo>
                        <a:pt x="2380543" y="280041"/>
                      </a:lnTo>
                      <a:lnTo>
                        <a:pt x="2323836" y="228337"/>
                      </a:lnTo>
                      <a:lnTo>
                        <a:pt x="2267415" y="290216"/>
                      </a:lnTo>
                      <a:close/>
                      <a:moveTo>
                        <a:pt x="289267" y="203836"/>
                      </a:moveTo>
                      <a:lnTo>
                        <a:pt x="232560" y="255540"/>
                      </a:lnTo>
                      <a:lnTo>
                        <a:pt x="293763" y="322664"/>
                      </a:lnTo>
                      <a:lnTo>
                        <a:pt x="232560" y="389787"/>
                      </a:lnTo>
                      <a:lnTo>
                        <a:pt x="289267" y="441491"/>
                      </a:lnTo>
                      <a:lnTo>
                        <a:pt x="345688" y="379612"/>
                      </a:lnTo>
                      <a:lnTo>
                        <a:pt x="402109" y="441491"/>
                      </a:lnTo>
                      <a:lnTo>
                        <a:pt x="458816" y="389787"/>
                      </a:lnTo>
                      <a:lnTo>
                        <a:pt x="397613" y="322664"/>
                      </a:lnTo>
                      <a:lnTo>
                        <a:pt x="458816" y="255540"/>
                      </a:lnTo>
                      <a:lnTo>
                        <a:pt x="402109" y="203836"/>
                      </a:lnTo>
                      <a:lnTo>
                        <a:pt x="345688" y="265715"/>
                      </a:lnTo>
                      <a:close/>
                      <a:moveTo>
                        <a:pt x="3278459" y="11913"/>
                      </a:moveTo>
                      <a:cubicBezTo>
                        <a:pt x="3469377" y="11913"/>
                        <a:pt x="3624147" y="162010"/>
                        <a:pt x="3624147" y="347165"/>
                      </a:cubicBezTo>
                      <a:cubicBezTo>
                        <a:pt x="3624147" y="532320"/>
                        <a:pt x="3469377" y="682417"/>
                        <a:pt x="3278459" y="682417"/>
                      </a:cubicBezTo>
                      <a:cubicBezTo>
                        <a:pt x="3087541" y="682417"/>
                        <a:pt x="2932771" y="532320"/>
                        <a:pt x="2932771" y="347165"/>
                      </a:cubicBezTo>
                      <a:cubicBezTo>
                        <a:pt x="2932771" y="162010"/>
                        <a:pt x="3087541" y="11913"/>
                        <a:pt x="3278459" y="11913"/>
                      </a:cubicBezTo>
                      <a:close/>
                      <a:moveTo>
                        <a:pt x="2267415" y="11913"/>
                      </a:moveTo>
                      <a:cubicBezTo>
                        <a:pt x="2458333" y="11913"/>
                        <a:pt x="2613103" y="162010"/>
                        <a:pt x="2613103" y="347165"/>
                      </a:cubicBezTo>
                      <a:cubicBezTo>
                        <a:pt x="2613103" y="532320"/>
                        <a:pt x="2458333" y="682417"/>
                        <a:pt x="2267415" y="682417"/>
                      </a:cubicBezTo>
                      <a:cubicBezTo>
                        <a:pt x="2076497" y="682417"/>
                        <a:pt x="1921727" y="532320"/>
                        <a:pt x="1921727" y="347165"/>
                      </a:cubicBezTo>
                      <a:cubicBezTo>
                        <a:pt x="1921727" y="162010"/>
                        <a:pt x="2076497" y="11913"/>
                        <a:pt x="2267415" y="11913"/>
                      </a:cubicBezTo>
                      <a:close/>
                      <a:moveTo>
                        <a:pt x="1306551" y="11913"/>
                      </a:moveTo>
                      <a:cubicBezTo>
                        <a:pt x="1497469" y="11913"/>
                        <a:pt x="1652239" y="162010"/>
                        <a:pt x="1652239" y="347165"/>
                      </a:cubicBezTo>
                      <a:cubicBezTo>
                        <a:pt x="1652239" y="532320"/>
                        <a:pt x="1497469" y="682417"/>
                        <a:pt x="1306551" y="682417"/>
                      </a:cubicBezTo>
                      <a:cubicBezTo>
                        <a:pt x="1115633" y="682417"/>
                        <a:pt x="960863" y="532320"/>
                        <a:pt x="960863" y="347165"/>
                      </a:cubicBezTo>
                      <a:cubicBezTo>
                        <a:pt x="960863" y="162010"/>
                        <a:pt x="1115633" y="11913"/>
                        <a:pt x="1306551" y="11913"/>
                      </a:cubicBezTo>
                      <a:close/>
                      <a:moveTo>
                        <a:pt x="345688" y="0"/>
                      </a:moveTo>
                      <a:cubicBezTo>
                        <a:pt x="536606" y="0"/>
                        <a:pt x="691376" y="150097"/>
                        <a:pt x="691376" y="335252"/>
                      </a:cubicBezTo>
                      <a:cubicBezTo>
                        <a:pt x="691376" y="520407"/>
                        <a:pt x="536606" y="670504"/>
                        <a:pt x="345688" y="670504"/>
                      </a:cubicBezTo>
                      <a:cubicBezTo>
                        <a:pt x="154770" y="670504"/>
                        <a:pt x="0" y="520407"/>
                        <a:pt x="0" y="335252"/>
                      </a:cubicBezTo>
                      <a:cubicBezTo>
                        <a:pt x="0" y="150097"/>
                        <a:pt x="154770" y="0"/>
                        <a:pt x="345688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200" dirty="0">
                    <a:solidFill>
                      <a:srgbClr val="1EABC3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F038179-D429-F525-44AB-E359D16E78E8}"/>
                    </a:ext>
                  </a:extLst>
                </p:cNvPr>
                <p:cNvSpPr txBox="1"/>
                <p:nvPr/>
              </p:nvSpPr>
              <p:spPr>
                <a:xfrm rot="5400000">
                  <a:off x="6338113" y="4950009"/>
                  <a:ext cx="5656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>
                      <a:latin typeface="Trebuchet MS" panose="020B0703020202090204" pitchFamily="34" charset="0"/>
                      <a:cs typeface="Times New Roman" panose="02020603050405020304" pitchFamily="18" charset="0"/>
                    </a:rPr>
                    <a:t>PEs</a:t>
                  </a:r>
                  <a:endParaRPr lang="en-US" sz="1800" dirty="0">
                    <a:latin typeface="Trebuchet MS" panose="020B0703020202090204" pitchFamily="34" charset="0"/>
                  </a:endParaRPr>
                </a:p>
              </p:txBody>
            </p: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FA5BF9-FC67-EC90-9098-EDA2446A24B9}"/>
                </a:ext>
              </a:extLst>
            </p:cNvPr>
            <p:cNvSpPr txBox="1"/>
            <p:nvPr/>
          </p:nvSpPr>
          <p:spPr>
            <a:xfrm>
              <a:off x="6491673" y="1205516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857AD6-4C3B-B1E2-76D6-9126D7FED02F}"/>
                </a:ext>
              </a:extLst>
            </p:cNvPr>
            <p:cNvSpPr txBox="1"/>
            <p:nvPr/>
          </p:nvSpPr>
          <p:spPr>
            <a:xfrm>
              <a:off x="7507384" y="1215228"/>
              <a:ext cx="682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rebuchet MS" panose="020B0703020202090204" pitchFamily="34" charset="0"/>
                </a:rPr>
                <a:t>Idle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7D01CE-111F-A730-9A86-C8A080CD50D9}"/>
                </a:ext>
              </a:extLst>
            </p:cNvPr>
            <p:cNvSpPr txBox="1"/>
            <p:nvPr/>
          </p:nvSpPr>
          <p:spPr>
            <a:xfrm>
              <a:off x="8458070" y="1215379"/>
              <a:ext cx="682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rebuchet MS" panose="020B0703020202090204" pitchFamily="34" charset="0"/>
                </a:rPr>
                <a:t>Idle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2A8CFF-8F0C-01EC-9E95-E61C31ABEBD6}"/>
                </a:ext>
              </a:extLst>
            </p:cNvPr>
            <p:cNvSpPr txBox="1"/>
            <p:nvPr/>
          </p:nvSpPr>
          <p:spPr>
            <a:xfrm>
              <a:off x="9374421" y="1215378"/>
              <a:ext cx="682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rebuchet MS" panose="020B0703020202090204" pitchFamily="34" charset="0"/>
                </a:rPr>
                <a:t>Idle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45CD5F3-0317-44B4-B0E0-8F3DCD8606EF}"/>
              </a:ext>
            </a:extLst>
          </p:cNvPr>
          <p:cNvGrpSpPr/>
          <p:nvPr/>
        </p:nvGrpSpPr>
        <p:grpSpPr>
          <a:xfrm>
            <a:off x="6440145" y="2199096"/>
            <a:ext cx="4183314" cy="1862806"/>
            <a:chOff x="6440145" y="2199096"/>
            <a:chExt cx="4183314" cy="186280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72A6E9-E5EF-7E31-9E50-C83B6F3276E7}"/>
                </a:ext>
              </a:extLst>
            </p:cNvPr>
            <p:cNvGrpSpPr/>
            <p:nvPr/>
          </p:nvGrpSpPr>
          <p:grpSpPr>
            <a:xfrm>
              <a:off x="6494192" y="2522355"/>
              <a:ext cx="4129267" cy="1539547"/>
              <a:chOff x="6494192" y="4157973"/>
              <a:chExt cx="4129267" cy="153954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D160E9-C241-8F9C-28EE-3DAFDA2AEBCC}"/>
                  </a:ext>
                </a:extLst>
              </p:cNvPr>
              <p:cNvSpPr txBox="1"/>
              <p:nvPr/>
            </p:nvSpPr>
            <p:spPr>
              <a:xfrm>
                <a:off x="6797473" y="5297410"/>
                <a:ext cx="2840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Row 1:</a:t>
                </a:r>
                <a:r>
                  <a:rPr lang="en-US" sz="200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50% R.U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4BE917D-A3CF-CEEC-E385-F2D433B62669}"/>
                  </a:ext>
                </a:extLst>
              </p:cNvPr>
              <p:cNvGrpSpPr/>
              <p:nvPr/>
            </p:nvGrpSpPr>
            <p:grpSpPr>
              <a:xfrm>
                <a:off x="6494192" y="4157973"/>
                <a:ext cx="4129267" cy="1503199"/>
                <a:chOff x="6494192" y="1551342"/>
                <a:chExt cx="4129267" cy="1503199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C9C9DF48-F653-608F-AF40-463CE0AB3A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12100" y="2307911"/>
                  <a:ext cx="0" cy="746630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BC6A3EE-3CE7-4B49-ACD8-56427F09E5FC}"/>
                    </a:ext>
                  </a:extLst>
                </p:cNvPr>
                <p:cNvGrpSpPr/>
                <p:nvPr/>
              </p:nvGrpSpPr>
              <p:grpSpPr>
                <a:xfrm rot="16200000">
                  <a:off x="8213978" y="-168444"/>
                  <a:ext cx="689695" cy="4129267"/>
                  <a:chOff x="6260724" y="1288255"/>
                  <a:chExt cx="689695" cy="4129267"/>
                </a:xfrm>
              </p:grpSpPr>
              <p:sp>
                <p:nvSpPr>
                  <p:cNvPr id="21" name="Freeform 123">
                    <a:extLst>
                      <a:ext uri="{FF2B5EF4-FFF2-40B4-BE49-F238E27FC236}">
                        <a16:creationId xmlns:a16="http://schemas.microsoft.com/office/drawing/2014/main" id="{AB6ED910-2486-7277-F4B2-FFAB9D9922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63446" y="2685533"/>
                    <a:ext cx="3484252" cy="689695"/>
                  </a:xfrm>
                  <a:custGeom>
                    <a:avLst/>
                    <a:gdLst>
                      <a:gd name="connsiteX0" fmla="*/ 1250130 w 3624147"/>
                      <a:gd name="connsiteY0" fmla="*/ 232856 h 682417"/>
                      <a:gd name="connsiteX1" fmla="*/ 1193423 w 3624147"/>
                      <a:gd name="connsiteY1" fmla="*/ 284560 h 682417"/>
                      <a:gd name="connsiteX2" fmla="*/ 1254626 w 3624147"/>
                      <a:gd name="connsiteY2" fmla="*/ 351684 h 682417"/>
                      <a:gd name="connsiteX3" fmla="*/ 1193423 w 3624147"/>
                      <a:gd name="connsiteY3" fmla="*/ 418807 h 682417"/>
                      <a:gd name="connsiteX4" fmla="*/ 1250130 w 3624147"/>
                      <a:gd name="connsiteY4" fmla="*/ 470511 h 682417"/>
                      <a:gd name="connsiteX5" fmla="*/ 1306551 w 3624147"/>
                      <a:gd name="connsiteY5" fmla="*/ 408632 h 682417"/>
                      <a:gd name="connsiteX6" fmla="*/ 1362972 w 3624147"/>
                      <a:gd name="connsiteY6" fmla="*/ 470511 h 682417"/>
                      <a:gd name="connsiteX7" fmla="*/ 1419679 w 3624147"/>
                      <a:gd name="connsiteY7" fmla="*/ 418807 h 682417"/>
                      <a:gd name="connsiteX8" fmla="*/ 1358476 w 3624147"/>
                      <a:gd name="connsiteY8" fmla="*/ 351684 h 682417"/>
                      <a:gd name="connsiteX9" fmla="*/ 1419679 w 3624147"/>
                      <a:gd name="connsiteY9" fmla="*/ 284560 h 682417"/>
                      <a:gd name="connsiteX10" fmla="*/ 1362972 w 3624147"/>
                      <a:gd name="connsiteY10" fmla="*/ 232856 h 682417"/>
                      <a:gd name="connsiteX11" fmla="*/ 1306551 w 3624147"/>
                      <a:gd name="connsiteY11" fmla="*/ 294735 h 682417"/>
                      <a:gd name="connsiteX12" fmla="*/ 3222038 w 3624147"/>
                      <a:gd name="connsiteY12" fmla="*/ 228337 h 682417"/>
                      <a:gd name="connsiteX13" fmla="*/ 3165331 w 3624147"/>
                      <a:gd name="connsiteY13" fmla="*/ 280041 h 682417"/>
                      <a:gd name="connsiteX14" fmla="*/ 3226534 w 3624147"/>
                      <a:gd name="connsiteY14" fmla="*/ 347165 h 682417"/>
                      <a:gd name="connsiteX15" fmla="*/ 3165331 w 3624147"/>
                      <a:gd name="connsiteY15" fmla="*/ 414288 h 682417"/>
                      <a:gd name="connsiteX16" fmla="*/ 3222038 w 3624147"/>
                      <a:gd name="connsiteY16" fmla="*/ 465992 h 682417"/>
                      <a:gd name="connsiteX17" fmla="*/ 3278459 w 3624147"/>
                      <a:gd name="connsiteY17" fmla="*/ 404113 h 682417"/>
                      <a:gd name="connsiteX18" fmla="*/ 3334880 w 3624147"/>
                      <a:gd name="connsiteY18" fmla="*/ 465992 h 682417"/>
                      <a:gd name="connsiteX19" fmla="*/ 3391587 w 3624147"/>
                      <a:gd name="connsiteY19" fmla="*/ 414288 h 682417"/>
                      <a:gd name="connsiteX20" fmla="*/ 3330384 w 3624147"/>
                      <a:gd name="connsiteY20" fmla="*/ 347165 h 682417"/>
                      <a:gd name="connsiteX21" fmla="*/ 3391587 w 3624147"/>
                      <a:gd name="connsiteY21" fmla="*/ 280041 h 682417"/>
                      <a:gd name="connsiteX22" fmla="*/ 3334880 w 3624147"/>
                      <a:gd name="connsiteY22" fmla="*/ 228337 h 682417"/>
                      <a:gd name="connsiteX23" fmla="*/ 3278459 w 3624147"/>
                      <a:gd name="connsiteY23" fmla="*/ 290216 h 682417"/>
                      <a:gd name="connsiteX24" fmla="*/ 2210994 w 3624147"/>
                      <a:gd name="connsiteY24" fmla="*/ 228337 h 682417"/>
                      <a:gd name="connsiteX25" fmla="*/ 2154287 w 3624147"/>
                      <a:gd name="connsiteY25" fmla="*/ 280041 h 682417"/>
                      <a:gd name="connsiteX26" fmla="*/ 2215490 w 3624147"/>
                      <a:gd name="connsiteY26" fmla="*/ 347165 h 682417"/>
                      <a:gd name="connsiteX27" fmla="*/ 2154287 w 3624147"/>
                      <a:gd name="connsiteY27" fmla="*/ 414288 h 682417"/>
                      <a:gd name="connsiteX28" fmla="*/ 2210994 w 3624147"/>
                      <a:gd name="connsiteY28" fmla="*/ 465992 h 682417"/>
                      <a:gd name="connsiteX29" fmla="*/ 2267415 w 3624147"/>
                      <a:gd name="connsiteY29" fmla="*/ 404113 h 682417"/>
                      <a:gd name="connsiteX30" fmla="*/ 2323836 w 3624147"/>
                      <a:gd name="connsiteY30" fmla="*/ 465992 h 682417"/>
                      <a:gd name="connsiteX31" fmla="*/ 2380543 w 3624147"/>
                      <a:gd name="connsiteY31" fmla="*/ 414288 h 682417"/>
                      <a:gd name="connsiteX32" fmla="*/ 2319340 w 3624147"/>
                      <a:gd name="connsiteY32" fmla="*/ 347165 h 682417"/>
                      <a:gd name="connsiteX33" fmla="*/ 2380543 w 3624147"/>
                      <a:gd name="connsiteY33" fmla="*/ 280041 h 682417"/>
                      <a:gd name="connsiteX34" fmla="*/ 2323836 w 3624147"/>
                      <a:gd name="connsiteY34" fmla="*/ 228337 h 682417"/>
                      <a:gd name="connsiteX35" fmla="*/ 2267415 w 3624147"/>
                      <a:gd name="connsiteY35" fmla="*/ 290216 h 682417"/>
                      <a:gd name="connsiteX36" fmla="*/ 289267 w 3624147"/>
                      <a:gd name="connsiteY36" fmla="*/ 203836 h 682417"/>
                      <a:gd name="connsiteX37" fmla="*/ 232560 w 3624147"/>
                      <a:gd name="connsiteY37" fmla="*/ 255540 h 682417"/>
                      <a:gd name="connsiteX38" fmla="*/ 293763 w 3624147"/>
                      <a:gd name="connsiteY38" fmla="*/ 322664 h 682417"/>
                      <a:gd name="connsiteX39" fmla="*/ 232560 w 3624147"/>
                      <a:gd name="connsiteY39" fmla="*/ 389787 h 682417"/>
                      <a:gd name="connsiteX40" fmla="*/ 289267 w 3624147"/>
                      <a:gd name="connsiteY40" fmla="*/ 441491 h 682417"/>
                      <a:gd name="connsiteX41" fmla="*/ 345688 w 3624147"/>
                      <a:gd name="connsiteY41" fmla="*/ 379612 h 682417"/>
                      <a:gd name="connsiteX42" fmla="*/ 402109 w 3624147"/>
                      <a:gd name="connsiteY42" fmla="*/ 441491 h 682417"/>
                      <a:gd name="connsiteX43" fmla="*/ 458816 w 3624147"/>
                      <a:gd name="connsiteY43" fmla="*/ 389787 h 682417"/>
                      <a:gd name="connsiteX44" fmla="*/ 397613 w 3624147"/>
                      <a:gd name="connsiteY44" fmla="*/ 322664 h 682417"/>
                      <a:gd name="connsiteX45" fmla="*/ 458816 w 3624147"/>
                      <a:gd name="connsiteY45" fmla="*/ 255540 h 682417"/>
                      <a:gd name="connsiteX46" fmla="*/ 402109 w 3624147"/>
                      <a:gd name="connsiteY46" fmla="*/ 203836 h 682417"/>
                      <a:gd name="connsiteX47" fmla="*/ 345688 w 3624147"/>
                      <a:gd name="connsiteY47" fmla="*/ 265715 h 682417"/>
                      <a:gd name="connsiteX48" fmla="*/ 3278459 w 3624147"/>
                      <a:gd name="connsiteY48" fmla="*/ 11913 h 682417"/>
                      <a:gd name="connsiteX49" fmla="*/ 3624147 w 3624147"/>
                      <a:gd name="connsiteY49" fmla="*/ 347165 h 682417"/>
                      <a:gd name="connsiteX50" fmla="*/ 3278459 w 3624147"/>
                      <a:gd name="connsiteY50" fmla="*/ 682417 h 682417"/>
                      <a:gd name="connsiteX51" fmla="*/ 2932771 w 3624147"/>
                      <a:gd name="connsiteY51" fmla="*/ 347165 h 682417"/>
                      <a:gd name="connsiteX52" fmla="*/ 3278459 w 3624147"/>
                      <a:gd name="connsiteY52" fmla="*/ 11913 h 682417"/>
                      <a:gd name="connsiteX53" fmla="*/ 2267415 w 3624147"/>
                      <a:gd name="connsiteY53" fmla="*/ 11913 h 682417"/>
                      <a:gd name="connsiteX54" fmla="*/ 2613103 w 3624147"/>
                      <a:gd name="connsiteY54" fmla="*/ 347165 h 682417"/>
                      <a:gd name="connsiteX55" fmla="*/ 2267415 w 3624147"/>
                      <a:gd name="connsiteY55" fmla="*/ 682417 h 682417"/>
                      <a:gd name="connsiteX56" fmla="*/ 1921727 w 3624147"/>
                      <a:gd name="connsiteY56" fmla="*/ 347165 h 682417"/>
                      <a:gd name="connsiteX57" fmla="*/ 2267415 w 3624147"/>
                      <a:gd name="connsiteY57" fmla="*/ 11913 h 682417"/>
                      <a:gd name="connsiteX58" fmla="*/ 1306551 w 3624147"/>
                      <a:gd name="connsiteY58" fmla="*/ 11913 h 682417"/>
                      <a:gd name="connsiteX59" fmla="*/ 1652239 w 3624147"/>
                      <a:gd name="connsiteY59" fmla="*/ 347165 h 682417"/>
                      <a:gd name="connsiteX60" fmla="*/ 1306551 w 3624147"/>
                      <a:gd name="connsiteY60" fmla="*/ 682417 h 682417"/>
                      <a:gd name="connsiteX61" fmla="*/ 960863 w 3624147"/>
                      <a:gd name="connsiteY61" fmla="*/ 347165 h 682417"/>
                      <a:gd name="connsiteX62" fmla="*/ 1306551 w 3624147"/>
                      <a:gd name="connsiteY62" fmla="*/ 11913 h 682417"/>
                      <a:gd name="connsiteX63" fmla="*/ 345688 w 3624147"/>
                      <a:gd name="connsiteY63" fmla="*/ 0 h 682417"/>
                      <a:gd name="connsiteX64" fmla="*/ 691376 w 3624147"/>
                      <a:gd name="connsiteY64" fmla="*/ 335252 h 682417"/>
                      <a:gd name="connsiteX65" fmla="*/ 345688 w 3624147"/>
                      <a:gd name="connsiteY65" fmla="*/ 670504 h 682417"/>
                      <a:gd name="connsiteX66" fmla="*/ 0 w 3624147"/>
                      <a:gd name="connsiteY66" fmla="*/ 335252 h 682417"/>
                      <a:gd name="connsiteX67" fmla="*/ 345688 w 3624147"/>
                      <a:gd name="connsiteY67" fmla="*/ 0 h 682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3624147" h="682417">
                        <a:moveTo>
                          <a:pt x="1250130" y="232856"/>
                        </a:moveTo>
                        <a:lnTo>
                          <a:pt x="1193423" y="284560"/>
                        </a:lnTo>
                        <a:lnTo>
                          <a:pt x="1254626" y="351684"/>
                        </a:lnTo>
                        <a:lnTo>
                          <a:pt x="1193423" y="418807"/>
                        </a:lnTo>
                        <a:lnTo>
                          <a:pt x="1250130" y="470511"/>
                        </a:lnTo>
                        <a:lnTo>
                          <a:pt x="1306551" y="408632"/>
                        </a:lnTo>
                        <a:lnTo>
                          <a:pt x="1362972" y="470511"/>
                        </a:lnTo>
                        <a:lnTo>
                          <a:pt x="1419679" y="418807"/>
                        </a:lnTo>
                        <a:lnTo>
                          <a:pt x="1358476" y="351684"/>
                        </a:lnTo>
                        <a:lnTo>
                          <a:pt x="1419679" y="284560"/>
                        </a:lnTo>
                        <a:lnTo>
                          <a:pt x="1362972" y="232856"/>
                        </a:lnTo>
                        <a:lnTo>
                          <a:pt x="1306551" y="294735"/>
                        </a:lnTo>
                        <a:close/>
                        <a:moveTo>
                          <a:pt x="3222038" y="228337"/>
                        </a:moveTo>
                        <a:lnTo>
                          <a:pt x="3165331" y="280041"/>
                        </a:lnTo>
                        <a:lnTo>
                          <a:pt x="3226534" y="347165"/>
                        </a:lnTo>
                        <a:lnTo>
                          <a:pt x="3165331" y="414288"/>
                        </a:lnTo>
                        <a:lnTo>
                          <a:pt x="3222038" y="465992"/>
                        </a:lnTo>
                        <a:lnTo>
                          <a:pt x="3278459" y="404113"/>
                        </a:lnTo>
                        <a:lnTo>
                          <a:pt x="3334880" y="465992"/>
                        </a:lnTo>
                        <a:lnTo>
                          <a:pt x="3391587" y="414288"/>
                        </a:lnTo>
                        <a:lnTo>
                          <a:pt x="3330384" y="347165"/>
                        </a:lnTo>
                        <a:lnTo>
                          <a:pt x="3391587" y="280041"/>
                        </a:lnTo>
                        <a:lnTo>
                          <a:pt x="3334880" y="228337"/>
                        </a:lnTo>
                        <a:lnTo>
                          <a:pt x="3278459" y="290216"/>
                        </a:lnTo>
                        <a:close/>
                        <a:moveTo>
                          <a:pt x="2210994" y="228337"/>
                        </a:moveTo>
                        <a:lnTo>
                          <a:pt x="2154287" y="280041"/>
                        </a:lnTo>
                        <a:lnTo>
                          <a:pt x="2215490" y="347165"/>
                        </a:lnTo>
                        <a:lnTo>
                          <a:pt x="2154287" y="414288"/>
                        </a:lnTo>
                        <a:lnTo>
                          <a:pt x="2210994" y="465992"/>
                        </a:lnTo>
                        <a:lnTo>
                          <a:pt x="2267415" y="404113"/>
                        </a:lnTo>
                        <a:lnTo>
                          <a:pt x="2323836" y="465992"/>
                        </a:lnTo>
                        <a:lnTo>
                          <a:pt x="2380543" y="414288"/>
                        </a:lnTo>
                        <a:lnTo>
                          <a:pt x="2319340" y="347165"/>
                        </a:lnTo>
                        <a:lnTo>
                          <a:pt x="2380543" y="280041"/>
                        </a:lnTo>
                        <a:lnTo>
                          <a:pt x="2323836" y="228337"/>
                        </a:lnTo>
                        <a:lnTo>
                          <a:pt x="2267415" y="290216"/>
                        </a:lnTo>
                        <a:close/>
                        <a:moveTo>
                          <a:pt x="289267" y="203836"/>
                        </a:moveTo>
                        <a:lnTo>
                          <a:pt x="232560" y="255540"/>
                        </a:lnTo>
                        <a:lnTo>
                          <a:pt x="293763" y="322664"/>
                        </a:lnTo>
                        <a:lnTo>
                          <a:pt x="232560" y="389787"/>
                        </a:lnTo>
                        <a:lnTo>
                          <a:pt x="289267" y="441491"/>
                        </a:lnTo>
                        <a:lnTo>
                          <a:pt x="345688" y="379612"/>
                        </a:lnTo>
                        <a:lnTo>
                          <a:pt x="402109" y="441491"/>
                        </a:lnTo>
                        <a:lnTo>
                          <a:pt x="458816" y="389787"/>
                        </a:lnTo>
                        <a:lnTo>
                          <a:pt x="397613" y="322664"/>
                        </a:lnTo>
                        <a:lnTo>
                          <a:pt x="458816" y="255540"/>
                        </a:lnTo>
                        <a:lnTo>
                          <a:pt x="402109" y="203836"/>
                        </a:lnTo>
                        <a:lnTo>
                          <a:pt x="345688" y="265715"/>
                        </a:lnTo>
                        <a:close/>
                        <a:moveTo>
                          <a:pt x="3278459" y="11913"/>
                        </a:moveTo>
                        <a:cubicBezTo>
                          <a:pt x="3469377" y="11913"/>
                          <a:pt x="3624147" y="162010"/>
                          <a:pt x="3624147" y="347165"/>
                        </a:cubicBezTo>
                        <a:cubicBezTo>
                          <a:pt x="3624147" y="532320"/>
                          <a:pt x="3469377" y="682417"/>
                          <a:pt x="3278459" y="682417"/>
                        </a:cubicBezTo>
                        <a:cubicBezTo>
                          <a:pt x="3087541" y="682417"/>
                          <a:pt x="2932771" y="532320"/>
                          <a:pt x="2932771" y="347165"/>
                        </a:cubicBezTo>
                        <a:cubicBezTo>
                          <a:pt x="2932771" y="162010"/>
                          <a:pt x="3087541" y="11913"/>
                          <a:pt x="3278459" y="11913"/>
                        </a:cubicBezTo>
                        <a:close/>
                        <a:moveTo>
                          <a:pt x="2267415" y="11913"/>
                        </a:moveTo>
                        <a:cubicBezTo>
                          <a:pt x="2458333" y="11913"/>
                          <a:pt x="2613103" y="162010"/>
                          <a:pt x="2613103" y="347165"/>
                        </a:cubicBezTo>
                        <a:cubicBezTo>
                          <a:pt x="2613103" y="532320"/>
                          <a:pt x="2458333" y="682417"/>
                          <a:pt x="2267415" y="682417"/>
                        </a:cubicBezTo>
                        <a:cubicBezTo>
                          <a:pt x="2076497" y="682417"/>
                          <a:pt x="1921727" y="532320"/>
                          <a:pt x="1921727" y="347165"/>
                        </a:cubicBezTo>
                        <a:cubicBezTo>
                          <a:pt x="1921727" y="162010"/>
                          <a:pt x="2076497" y="11913"/>
                          <a:pt x="2267415" y="11913"/>
                        </a:cubicBezTo>
                        <a:close/>
                        <a:moveTo>
                          <a:pt x="1306551" y="11913"/>
                        </a:moveTo>
                        <a:cubicBezTo>
                          <a:pt x="1497469" y="11913"/>
                          <a:pt x="1652239" y="162010"/>
                          <a:pt x="1652239" y="347165"/>
                        </a:cubicBezTo>
                        <a:cubicBezTo>
                          <a:pt x="1652239" y="532320"/>
                          <a:pt x="1497469" y="682417"/>
                          <a:pt x="1306551" y="682417"/>
                        </a:cubicBezTo>
                        <a:cubicBezTo>
                          <a:pt x="1115633" y="682417"/>
                          <a:pt x="960863" y="532320"/>
                          <a:pt x="960863" y="347165"/>
                        </a:cubicBezTo>
                        <a:cubicBezTo>
                          <a:pt x="960863" y="162010"/>
                          <a:pt x="1115633" y="11913"/>
                          <a:pt x="1306551" y="11913"/>
                        </a:cubicBezTo>
                        <a:close/>
                        <a:moveTo>
                          <a:pt x="345688" y="0"/>
                        </a:moveTo>
                        <a:cubicBezTo>
                          <a:pt x="536606" y="0"/>
                          <a:pt x="691376" y="150097"/>
                          <a:pt x="691376" y="335252"/>
                        </a:cubicBezTo>
                        <a:cubicBezTo>
                          <a:pt x="691376" y="520407"/>
                          <a:pt x="536606" y="670504"/>
                          <a:pt x="345688" y="670504"/>
                        </a:cubicBezTo>
                        <a:cubicBezTo>
                          <a:pt x="154770" y="670504"/>
                          <a:pt x="0" y="520407"/>
                          <a:pt x="0" y="335252"/>
                        </a:cubicBezTo>
                        <a:cubicBezTo>
                          <a:pt x="0" y="150097"/>
                          <a:pt x="154770" y="0"/>
                          <a:pt x="345688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sz="1200" dirty="0">
                      <a:solidFill>
                        <a:srgbClr val="1EABC3"/>
                      </a:solidFill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1E35CBD-35CA-BDFE-6A9E-36B3FC35ACF3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6338113" y="4950009"/>
                    <a:ext cx="56569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800" b="1" dirty="0">
                        <a:latin typeface="Trebuchet MS" panose="020B0703020202090204" pitchFamily="34" charset="0"/>
                        <a:cs typeface="Times New Roman" panose="02020603050405020304" pitchFamily="18" charset="0"/>
                      </a:rPr>
                      <a:t>PEs</a:t>
                    </a:r>
                    <a:endParaRPr lang="en-US" sz="1800" dirty="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D52060B-DD26-62CE-A5AE-0AAA27351A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52315" y="4916506"/>
                <a:ext cx="0" cy="74663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6FB03C-68CF-B214-9CCB-0030518BE6A8}"/>
                </a:ext>
              </a:extLst>
            </p:cNvPr>
            <p:cNvSpPr txBox="1"/>
            <p:nvPr/>
          </p:nvSpPr>
          <p:spPr>
            <a:xfrm>
              <a:off x="8458070" y="2216758"/>
              <a:ext cx="682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rebuchet MS" panose="020B0703020202090204" pitchFamily="34" charset="0"/>
                </a:rPr>
                <a:t>Idle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F2F52E-BA99-FE7B-D505-CCE5627DAF5B}"/>
                </a:ext>
              </a:extLst>
            </p:cNvPr>
            <p:cNvSpPr txBox="1"/>
            <p:nvPr/>
          </p:nvSpPr>
          <p:spPr>
            <a:xfrm>
              <a:off x="9253895" y="2216758"/>
              <a:ext cx="796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  <a:p>
              <a:endParaRPr lang="en-US" sz="1600" b="1" dirty="0">
                <a:solidFill>
                  <a:srgbClr val="FF0000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3294EC-2067-09C2-B6F3-BB3F2657BD79}"/>
                </a:ext>
              </a:extLst>
            </p:cNvPr>
            <p:cNvSpPr txBox="1"/>
            <p:nvPr/>
          </p:nvSpPr>
          <p:spPr>
            <a:xfrm>
              <a:off x="7452664" y="2212323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rebuchet MS" panose="020B0703020202090204" pitchFamily="34" charset="0"/>
                </a:rPr>
                <a:t>Idle</a:t>
              </a:r>
              <a:endParaRPr lang="en-US" sz="1600" b="1" dirty="0">
                <a:solidFill>
                  <a:srgbClr val="00B050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3B2422F-FD7A-904E-62B4-2F1E584431E8}"/>
                </a:ext>
              </a:extLst>
            </p:cNvPr>
            <p:cNvSpPr txBox="1"/>
            <p:nvPr/>
          </p:nvSpPr>
          <p:spPr>
            <a:xfrm>
              <a:off x="6440145" y="2199096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0902DE4-CFBB-93B0-FC64-C85BF29E1956}"/>
              </a:ext>
            </a:extLst>
          </p:cNvPr>
          <p:cNvGrpSpPr/>
          <p:nvPr/>
        </p:nvGrpSpPr>
        <p:grpSpPr>
          <a:xfrm>
            <a:off x="6464036" y="3174935"/>
            <a:ext cx="5078267" cy="1922192"/>
            <a:chOff x="6494192" y="3012535"/>
            <a:chExt cx="5078267" cy="192219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B8FC52-443F-19BE-52EF-E992E8D51556}"/>
                </a:ext>
              </a:extLst>
            </p:cNvPr>
            <p:cNvGrpSpPr/>
            <p:nvPr/>
          </p:nvGrpSpPr>
          <p:grpSpPr>
            <a:xfrm>
              <a:off x="6494192" y="3326479"/>
              <a:ext cx="5078267" cy="1608248"/>
              <a:chOff x="6494192" y="3326479"/>
              <a:chExt cx="5078267" cy="160824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ADC4F39-5FD8-6EB0-9771-9812B0885061}"/>
                  </a:ext>
                </a:extLst>
              </p:cNvPr>
              <p:cNvGrpSpPr/>
              <p:nvPr/>
            </p:nvGrpSpPr>
            <p:grpSpPr>
              <a:xfrm>
                <a:off x="6494192" y="3326479"/>
                <a:ext cx="5078267" cy="1608248"/>
                <a:chOff x="6494192" y="4157973"/>
                <a:chExt cx="5078267" cy="1608248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1446F0A-74D8-5FD6-C184-1545E0A56189}"/>
                    </a:ext>
                  </a:extLst>
                </p:cNvPr>
                <p:cNvSpPr txBox="1"/>
                <p:nvPr/>
              </p:nvSpPr>
              <p:spPr>
                <a:xfrm>
                  <a:off x="8731550" y="5366111"/>
                  <a:ext cx="28409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Trebuchet MS" panose="020B0703020202090204" pitchFamily="34" charset="0"/>
                      <a:cs typeface="Times New Roman" panose="02020603050405020304" pitchFamily="18" charset="0"/>
                    </a:rPr>
                    <a:t>Row 2:</a:t>
                  </a:r>
                  <a:r>
                    <a:rPr lang="en-US" sz="2000" dirty="0">
                      <a:latin typeface="Trebuchet MS" panose="020B0703020202090204" pitchFamily="34" charset="0"/>
                      <a:cs typeface="Times New Roman" panose="02020603050405020304" pitchFamily="18" charset="0"/>
                    </a:rPr>
                    <a:t> 25% R.U</a:t>
                  </a:r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BF765487-8E58-5848-37DC-1C4BB694405A}"/>
                    </a:ext>
                  </a:extLst>
                </p:cNvPr>
                <p:cNvGrpSpPr/>
                <p:nvPr/>
              </p:nvGrpSpPr>
              <p:grpSpPr>
                <a:xfrm>
                  <a:off x="6494192" y="4157973"/>
                  <a:ext cx="4129267" cy="1508813"/>
                  <a:chOff x="6494192" y="1551342"/>
                  <a:chExt cx="4129267" cy="1508813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6338EAAC-4FFF-56DB-A677-D77B2E9C3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885252" y="2313525"/>
                    <a:ext cx="0" cy="746630"/>
                  </a:xfrm>
                  <a:prstGeom prst="straightConnector1">
                    <a:avLst/>
                  </a:prstGeom>
                  <a:ln w="444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89C84270-EB90-184F-5A73-3D81000BDBD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8213978" y="-168444"/>
                    <a:ext cx="689695" cy="4129267"/>
                    <a:chOff x="6260724" y="1288255"/>
                    <a:chExt cx="689695" cy="4129267"/>
                  </a:xfrm>
                </p:grpSpPr>
                <p:sp>
                  <p:nvSpPr>
                    <p:cNvPr id="31" name="Freeform 123">
                      <a:extLst>
                        <a:ext uri="{FF2B5EF4-FFF2-40B4-BE49-F238E27FC236}">
                          <a16:creationId xmlns:a16="http://schemas.microsoft.com/office/drawing/2014/main" id="{2CCDC8B3-A7AB-79AF-5D02-521CEA264E5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63446" y="2685533"/>
                      <a:ext cx="3484252" cy="689695"/>
                    </a:xfrm>
                    <a:custGeom>
                      <a:avLst/>
                      <a:gdLst>
                        <a:gd name="connsiteX0" fmla="*/ 1250130 w 3624147"/>
                        <a:gd name="connsiteY0" fmla="*/ 232856 h 682417"/>
                        <a:gd name="connsiteX1" fmla="*/ 1193423 w 3624147"/>
                        <a:gd name="connsiteY1" fmla="*/ 284560 h 682417"/>
                        <a:gd name="connsiteX2" fmla="*/ 1254626 w 3624147"/>
                        <a:gd name="connsiteY2" fmla="*/ 351684 h 682417"/>
                        <a:gd name="connsiteX3" fmla="*/ 1193423 w 3624147"/>
                        <a:gd name="connsiteY3" fmla="*/ 418807 h 682417"/>
                        <a:gd name="connsiteX4" fmla="*/ 1250130 w 3624147"/>
                        <a:gd name="connsiteY4" fmla="*/ 470511 h 682417"/>
                        <a:gd name="connsiteX5" fmla="*/ 1306551 w 3624147"/>
                        <a:gd name="connsiteY5" fmla="*/ 408632 h 682417"/>
                        <a:gd name="connsiteX6" fmla="*/ 1362972 w 3624147"/>
                        <a:gd name="connsiteY6" fmla="*/ 470511 h 682417"/>
                        <a:gd name="connsiteX7" fmla="*/ 1419679 w 3624147"/>
                        <a:gd name="connsiteY7" fmla="*/ 418807 h 682417"/>
                        <a:gd name="connsiteX8" fmla="*/ 1358476 w 3624147"/>
                        <a:gd name="connsiteY8" fmla="*/ 351684 h 682417"/>
                        <a:gd name="connsiteX9" fmla="*/ 1419679 w 3624147"/>
                        <a:gd name="connsiteY9" fmla="*/ 284560 h 682417"/>
                        <a:gd name="connsiteX10" fmla="*/ 1362972 w 3624147"/>
                        <a:gd name="connsiteY10" fmla="*/ 232856 h 682417"/>
                        <a:gd name="connsiteX11" fmla="*/ 1306551 w 3624147"/>
                        <a:gd name="connsiteY11" fmla="*/ 294735 h 682417"/>
                        <a:gd name="connsiteX12" fmla="*/ 3222038 w 3624147"/>
                        <a:gd name="connsiteY12" fmla="*/ 228337 h 682417"/>
                        <a:gd name="connsiteX13" fmla="*/ 3165331 w 3624147"/>
                        <a:gd name="connsiteY13" fmla="*/ 280041 h 682417"/>
                        <a:gd name="connsiteX14" fmla="*/ 3226534 w 3624147"/>
                        <a:gd name="connsiteY14" fmla="*/ 347165 h 682417"/>
                        <a:gd name="connsiteX15" fmla="*/ 3165331 w 3624147"/>
                        <a:gd name="connsiteY15" fmla="*/ 414288 h 682417"/>
                        <a:gd name="connsiteX16" fmla="*/ 3222038 w 3624147"/>
                        <a:gd name="connsiteY16" fmla="*/ 465992 h 682417"/>
                        <a:gd name="connsiteX17" fmla="*/ 3278459 w 3624147"/>
                        <a:gd name="connsiteY17" fmla="*/ 404113 h 682417"/>
                        <a:gd name="connsiteX18" fmla="*/ 3334880 w 3624147"/>
                        <a:gd name="connsiteY18" fmla="*/ 465992 h 682417"/>
                        <a:gd name="connsiteX19" fmla="*/ 3391587 w 3624147"/>
                        <a:gd name="connsiteY19" fmla="*/ 414288 h 682417"/>
                        <a:gd name="connsiteX20" fmla="*/ 3330384 w 3624147"/>
                        <a:gd name="connsiteY20" fmla="*/ 347165 h 682417"/>
                        <a:gd name="connsiteX21" fmla="*/ 3391587 w 3624147"/>
                        <a:gd name="connsiteY21" fmla="*/ 280041 h 682417"/>
                        <a:gd name="connsiteX22" fmla="*/ 3334880 w 3624147"/>
                        <a:gd name="connsiteY22" fmla="*/ 228337 h 682417"/>
                        <a:gd name="connsiteX23" fmla="*/ 3278459 w 3624147"/>
                        <a:gd name="connsiteY23" fmla="*/ 290216 h 682417"/>
                        <a:gd name="connsiteX24" fmla="*/ 2210994 w 3624147"/>
                        <a:gd name="connsiteY24" fmla="*/ 228337 h 682417"/>
                        <a:gd name="connsiteX25" fmla="*/ 2154287 w 3624147"/>
                        <a:gd name="connsiteY25" fmla="*/ 280041 h 682417"/>
                        <a:gd name="connsiteX26" fmla="*/ 2215490 w 3624147"/>
                        <a:gd name="connsiteY26" fmla="*/ 347165 h 682417"/>
                        <a:gd name="connsiteX27" fmla="*/ 2154287 w 3624147"/>
                        <a:gd name="connsiteY27" fmla="*/ 414288 h 682417"/>
                        <a:gd name="connsiteX28" fmla="*/ 2210994 w 3624147"/>
                        <a:gd name="connsiteY28" fmla="*/ 465992 h 682417"/>
                        <a:gd name="connsiteX29" fmla="*/ 2267415 w 3624147"/>
                        <a:gd name="connsiteY29" fmla="*/ 404113 h 682417"/>
                        <a:gd name="connsiteX30" fmla="*/ 2323836 w 3624147"/>
                        <a:gd name="connsiteY30" fmla="*/ 465992 h 682417"/>
                        <a:gd name="connsiteX31" fmla="*/ 2380543 w 3624147"/>
                        <a:gd name="connsiteY31" fmla="*/ 414288 h 682417"/>
                        <a:gd name="connsiteX32" fmla="*/ 2319340 w 3624147"/>
                        <a:gd name="connsiteY32" fmla="*/ 347165 h 682417"/>
                        <a:gd name="connsiteX33" fmla="*/ 2380543 w 3624147"/>
                        <a:gd name="connsiteY33" fmla="*/ 280041 h 682417"/>
                        <a:gd name="connsiteX34" fmla="*/ 2323836 w 3624147"/>
                        <a:gd name="connsiteY34" fmla="*/ 228337 h 682417"/>
                        <a:gd name="connsiteX35" fmla="*/ 2267415 w 3624147"/>
                        <a:gd name="connsiteY35" fmla="*/ 290216 h 682417"/>
                        <a:gd name="connsiteX36" fmla="*/ 289267 w 3624147"/>
                        <a:gd name="connsiteY36" fmla="*/ 203836 h 682417"/>
                        <a:gd name="connsiteX37" fmla="*/ 232560 w 3624147"/>
                        <a:gd name="connsiteY37" fmla="*/ 255540 h 682417"/>
                        <a:gd name="connsiteX38" fmla="*/ 293763 w 3624147"/>
                        <a:gd name="connsiteY38" fmla="*/ 322664 h 682417"/>
                        <a:gd name="connsiteX39" fmla="*/ 232560 w 3624147"/>
                        <a:gd name="connsiteY39" fmla="*/ 389787 h 682417"/>
                        <a:gd name="connsiteX40" fmla="*/ 289267 w 3624147"/>
                        <a:gd name="connsiteY40" fmla="*/ 441491 h 682417"/>
                        <a:gd name="connsiteX41" fmla="*/ 345688 w 3624147"/>
                        <a:gd name="connsiteY41" fmla="*/ 379612 h 682417"/>
                        <a:gd name="connsiteX42" fmla="*/ 402109 w 3624147"/>
                        <a:gd name="connsiteY42" fmla="*/ 441491 h 682417"/>
                        <a:gd name="connsiteX43" fmla="*/ 458816 w 3624147"/>
                        <a:gd name="connsiteY43" fmla="*/ 389787 h 682417"/>
                        <a:gd name="connsiteX44" fmla="*/ 397613 w 3624147"/>
                        <a:gd name="connsiteY44" fmla="*/ 322664 h 682417"/>
                        <a:gd name="connsiteX45" fmla="*/ 458816 w 3624147"/>
                        <a:gd name="connsiteY45" fmla="*/ 255540 h 682417"/>
                        <a:gd name="connsiteX46" fmla="*/ 402109 w 3624147"/>
                        <a:gd name="connsiteY46" fmla="*/ 203836 h 682417"/>
                        <a:gd name="connsiteX47" fmla="*/ 345688 w 3624147"/>
                        <a:gd name="connsiteY47" fmla="*/ 265715 h 682417"/>
                        <a:gd name="connsiteX48" fmla="*/ 3278459 w 3624147"/>
                        <a:gd name="connsiteY48" fmla="*/ 11913 h 682417"/>
                        <a:gd name="connsiteX49" fmla="*/ 3624147 w 3624147"/>
                        <a:gd name="connsiteY49" fmla="*/ 347165 h 682417"/>
                        <a:gd name="connsiteX50" fmla="*/ 3278459 w 3624147"/>
                        <a:gd name="connsiteY50" fmla="*/ 682417 h 682417"/>
                        <a:gd name="connsiteX51" fmla="*/ 2932771 w 3624147"/>
                        <a:gd name="connsiteY51" fmla="*/ 347165 h 682417"/>
                        <a:gd name="connsiteX52" fmla="*/ 3278459 w 3624147"/>
                        <a:gd name="connsiteY52" fmla="*/ 11913 h 682417"/>
                        <a:gd name="connsiteX53" fmla="*/ 2267415 w 3624147"/>
                        <a:gd name="connsiteY53" fmla="*/ 11913 h 682417"/>
                        <a:gd name="connsiteX54" fmla="*/ 2613103 w 3624147"/>
                        <a:gd name="connsiteY54" fmla="*/ 347165 h 682417"/>
                        <a:gd name="connsiteX55" fmla="*/ 2267415 w 3624147"/>
                        <a:gd name="connsiteY55" fmla="*/ 682417 h 682417"/>
                        <a:gd name="connsiteX56" fmla="*/ 1921727 w 3624147"/>
                        <a:gd name="connsiteY56" fmla="*/ 347165 h 682417"/>
                        <a:gd name="connsiteX57" fmla="*/ 2267415 w 3624147"/>
                        <a:gd name="connsiteY57" fmla="*/ 11913 h 682417"/>
                        <a:gd name="connsiteX58" fmla="*/ 1306551 w 3624147"/>
                        <a:gd name="connsiteY58" fmla="*/ 11913 h 682417"/>
                        <a:gd name="connsiteX59" fmla="*/ 1652239 w 3624147"/>
                        <a:gd name="connsiteY59" fmla="*/ 347165 h 682417"/>
                        <a:gd name="connsiteX60" fmla="*/ 1306551 w 3624147"/>
                        <a:gd name="connsiteY60" fmla="*/ 682417 h 682417"/>
                        <a:gd name="connsiteX61" fmla="*/ 960863 w 3624147"/>
                        <a:gd name="connsiteY61" fmla="*/ 347165 h 682417"/>
                        <a:gd name="connsiteX62" fmla="*/ 1306551 w 3624147"/>
                        <a:gd name="connsiteY62" fmla="*/ 11913 h 682417"/>
                        <a:gd name="connsiteX63" fmla="*/ 345688 w 3624147"/>
                        <a:gd name="connsiteY63" fmla="*/ 0 h 682417"/>
                        <a:gd name="connsiteX64" fmla="*/ 691376 w 3624147"/>
                        <a:gd name="connsiteY64" fmla="*/ 335252 h 682417"/>
                        <a:gd name="connsiteX65" fmla="*/ 345688 w 3624147"/>
                        <a:gd name="connsiteY65" fmla="*/ 670504 h 682417"/>
                        <a:gd name="connsiteX66" fmla="*/ 0 w 3624147"/>
                        <a:gd name="connsiteY66" fmla="*/ 335252 h 682417"/>
                        <a:gd name="connsiteX67" fmla="*/ 345688 w 3624147"/>
                        <a:gd name="connsiteY67" fmla="*/ 0 h 682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</a:cxnLst>
                      <a:rect l="l" t="t" r="r" b="b"/>
                      <a:pathLst>
                        <a:path w="3624147" h="682417">
                          <a:moveTo>
                            <a:pt x="1250130" y="232856"/>
                          </a:moveTo>
                          <a:lnTo>
                            <a:pt x="1193423" y="284560"/>
                          </a:lnTo>
                          <a:lnTo>
                            <a:pt x="1254626" y="351684"/>
                          </a:lnTo>
                          <a:lnTo>
                            <a:pt x="1193423" y="418807"/>
                          </a:lnTo>
                          <a:lnTo>
                            <a:pt x="1250130" y="470511"/>
                          </a:lnTo>
                          <a:lnTo>
                            <a:pt x="1306551" y="408632"/>
                          </a:lnTo>
                          <a:lnTo>
                            <a:pt x="1362972" y="470511"/>
                          </a:lnTo>
                          <a:lnTo>
                            <a:pt x="1419679" y="418807"/>
                          </a:lnTo>
                          <a:lnTo>
                            <a:pt x="1358476" y="351684"/>
                          </a:lnTo>
                          <a:lnTo>
                            <a:pt x="1419679" y="284560"/>
                          </a:lnTo>
                          <a:lnTo>
                            <a:pt x="1362972" y="232856"/>
                          </a:lnTo>
                          <a:lnTo>
                            <a:pt x="1306551" y="294735"/>
                          </a:lnTo>
                          <a:close/>
                          <a:moveTo>
                            <a:pt x="3222038" y="228337"/>
                          </a:moveTo>
                          <a:lnTo>
                            <a:pt x="3165331" y="280041"/>
                          </a:lnTo>
                          <a:lnTo>
                            <a:pt x="3226534" y="347165"/>
                          </a:lnTo>
                          <a:lnTo>
                            <a:pt x="3165331" y="414288"/>
                          </a:lnTo>
                          <a:lnTo>
                            <a:pt x="3222038" y="465992"/>
                          </a:lnTo>
                          <a:lnTo>
                            <a:pt x="3278459" y="404113"/>
                          </a:lnTo>
                          <a:lnTo>
                            <a:pt x="3334880" y="465992"/>
                          </a:lnTo>
                          <a:lnTo>
                            <a:pt x="3391587" y="414288"/>
                          </a:lnTo>
                          <a:lnTo>
                            <a:pt x="3330384" y="347165"/>
                          </a:lnTo>
                          <a:lnTo>
                            <a:pt x="3391587" y="280041"/>
                          </a:lnTo>
                          <a:lnTo>
                            <a:pt x="3334880" y="228337"/>
                          </a:lnTo>
                          <a:lnTo>
                            <a:pt x="3278459" y="290216"/>
                          </a:lnTo>
                          <a:close/>
                          <a:moveTo>
                            <a:pt x="2210994" y="228337"/>
                          </a:moveTo>
                          <a:lnTo>
                            <a:pt x="2154287" y="280041"/>
                          </a:lnTo>
                          <a:lnTo>
                            <a:pt x="2215490" y="347165"/>
                          </a:lnTo>
                          <a:lnTo>
                            <a:pt x="2154287" y="414288"/>
                          </a:lnTo>
                          <a:lnTo>
                            <a:pt x="2210994" y="465992"/>
                          </a:lnTo>
                          <a:lnTo>
                            <a:pt x="2267415" y="404113"/>
                          </a:lnTo>
                          <a:lnTo>
                            <a:pt x="2323836" y="465992"/>
                          </a:lnTo>
                          <a:lnTo>
                            <a:pt x="2380543" y="414288"/>
                          </a:lnTo>
                          <a:lnTo>
                            <a:pt x="2319340" y="347165"/>
                          </a:lnTo>
                          <a:lnTo>
                            <a:pt x="2380543" y="280041"/>
                          </a:lnTo>
                          <a:lnTo>
                            <a:pt x="2323836" y="228337"/>
                          </a:lnTo>
                          <a:lnTo>
                            <a:pt x="2267415" y="290216"/>
                          </a:lnTo>
                          <a:close/>
                          <a:moveTo>
                            <a:pt x="289267" y="203836"/>
                          </a:moveTo>
                          <a:lnTo>
                            <a:pt x="232560" y="255540"/>
                          </a:lnTo>
                          <a:lnTo>
                            <a:pt x="293763" y="322664"/>
                          </a:lnTo>
                          <a:lnTo>
                            <a:pt x="232560" y="389787"/>
                          </a:lnTo>
                          <a:lnTo>
                            <a:pt x="289267" y="441491"/>
                          </a:lnTo>
                          <a:lnTo>
                            <a:pt x="345688" y="379612"/>
                          </a:lnTo>
                          <a:lnTo>
                            <a:pt x="402109" y="441491"/>
                          </a:lnTo>
                          <a:lnTo>
                            <a:pt x="458816" y="389787"/>
                          </a:lnTo>
                          <a:lnTo>
                            <a:pt x="397613" y="322664"/>
                          </a:lnTo>
                          <a:lnTo>
                            <a:pt x="458816" y="255540"/>
                          </a:lnTo>
                          <a:lnTo>
                            <a:pt x="402109" y="203836"/>
                          </a:lnTo>
                          <a:lnTo>
                            <a:pt x="345688" y="265715"/>
                          </a:lnTo>
                          <a:close/>
                          <a:moveTo>
                            <a:pt x="3278459" y="11913"/>
                          </a:moveTo>
                          <a:cubicBezTo>
                            <a:pt x="3469377" y="11913"/>
                            <a:pt x="3624147" y="162010"/>
                            <a:pt x="3624147" y="347165"/>
                          </a:cubicBezTo>
                          <a:cubicBezTo>
                            <a:pt x="3624147" y="532320"/>
                            <a:pt x="3469377" y="682417"/>
                            <a:pt x="3278459" y="682417"/>
                          </a:cubicBezTo>
                          <a:cubicBezTo>
                            <a:pt x="3087541" y="682417"/>
                            <a:pt x="2932771" y="532320"/>
                            <a:pt x="2932771" y="347165"/>
                          </a:cubicBezTo>
                          <a:cubicBezTo>
                            <a:pt x="2932771" y="162010"/>
                            <a:pt x="3087541" y="11913"/>
                            <a:pt x="3278459" y="11913"/>
                          </a:cubicBezTo>
                          <a:close/>
                          <a:moveTo>
                            <a:pt x="2267415" y="11913"/>
                          </a:moveTo>
                          <a:cubicBezTo>
                            <a:pt x="2458333" y="11913"/>
                            <a:pt x="2613103" y="162010"/>
                            <a:pt x="2613103" y="347165"/>
                          </a:cubicBezTo>
                          <a:cubicBezTo>
                            <a:pt x="2613103" y="532320"/>
                            <a:pt x="2458333" y="682417"/>
                            <a:pt x="2267415" y="682417"/>
                          </a:cubicBezTo>
                          <a:cubicBezTo>
                            <a:pt x="2076497" y="682417"/>
                            <a:pt x="1921727" y="532320"/>
                            <a:pt x="1921727" y="347165"/>
                          </a:cubicBezTo>
                          <a:cubicBezTo>
                            <a:pt x="1921727" y="162010"/>
                            <a:pt x="2076497" y="11913"/>
                            <a:pt x="2267415" y="11913"/>
                          </a:cubicBezTo>
                          <a:close/>
                          <a:moveTo>
                            <a:pt x="1306551" y="11913"/>
                          </a:moveTo>
                          <a:cubicBezTo>
                            <a:pt x="1497469" y="11913"/>
                            <a:pt x="1652239" y="162010"/>
                            <a:pt x="1652239" y="347165"/>
                          </a:cubicBezTo>
                          <a:cubicBezTo>
                            <a:pt x="1652239" y="532320"/>
                            <a:pt x="1497469" y="682417"/>
                            <a:pt x="1306551" y="682417"/>
                          </a:cubicBezTo>
                          <a:cubicBezTo>
                            <a:pt x="1115633" y="682417"/>
                            <a:pt x="960863" y="532320"/>
                            <a:pt x="960863" y="347165"/>
                          </a:cubicBezTo>
                          <a:cubicBezTo>
                            <a:pt x="960863" y="162010"/>
                            <a:pt x="1115633" y="11913"/>
                            <a:pt x="1306551" y="11913"/>
                          </a:cubicBezTo>
                          <a:close/>
                          <a:moveTo>
                            <a:pt x="345688" y="0"/>
                          </a:moveTo>
                          <a:cubicBezTo>
                            <a:pt x="536606" y="0"/>
                            <a:pt x="691376" y="150097"/>
                            <a:pt x="691376" y="335252"/>
                          </a:cubicBezTo>
                          <a:cubicBezTo>
                            <a:pt x="691376" y="520407"/>
                            <a:pt x="536606" y="670504"/>
                            <a:pt x="345688" y="670504"/>
                          </a:cubicBezTo>
                          <a:cubicBezTo>
                            <a:pt x="154770" y="670504"/>
                            <a:pt x="0" y="520407"/>
                            <a:pt x="0" y="335252"/>
                          </a:cubicBezTo>
                          <a:cubicBezTo>
                            <a:pt x="0" y="150097"/>
                            <a:pt x="154770" y="0"/>
                            <a:pt x="345688" y="0"/>
                          </a:cubicBezTo>
                          <a:close/>
                        </a:path>
                      </a:pathLst>
                    </a:custGeom>
                    <a:solidFill>
                      <a:srgbClr val="00B0F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sz="1200" dirty="0">
                        <a:solidFill>
                          <a:srgbClr val="1EABC3"/>
                        </a:solidFill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AC3FBE7-23EA-08A6-4587-73C342524345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6338113" y="4950009"/>
                      <a:ext cx="56569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1800" b="1" dirty="0">
                          <a:latin typeface="Trebuchet MS" panose="020B0703020202090204" pitchFamily="34" charset="0"/>
                          <a:cs typeface="Times New Roman" panose="02020603050405020304" pitchFamily="18" charset="0"/>
                        </a:rPr>
                        <a:t>PEs</a:t>
                      </a:r>
                      <a:endParaRPr lang="en-US" sz="1800" dirty="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C6BF49B9-37C5-F1C2-F586-EC762C6066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8401" y="4920156"/>
                  <a:ext cx="0" cy="746630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A0AFADD-06E1-9364-E14F-1875758EFB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8946" y="4088662"/>
                <a:ext cx="0" cy="74663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89143B7-71C5-B75C-65E4-87A68C920DC1}"/>
                </a:ext>
              </a:extLst>
            </p:cNvPr>
            <p:cNvSpPr txBox="1"/>
            <p:nvPr/>
          </p:nvSpPr>
          <p:spPr>
            <a:xfrm>
              <a:off x="7507384" y="3025762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E8D270-EED7-7FA6-6EEC-8CCA557C5C19}"/>
                </a:ext>
              </a:extLst>
            </p:cNvPr>
            <p:cNvSpPr txBox="1"/>
            <p:nvPr/>
          </p:nvSpPr>
          <p:spPr>
            <a:xfrm>
              <a:off x="6494865" y="3012535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9E7D68-CD0F-4EF2-D9A3-546A5DB692D4}"/>
                </a:ext>
              </a:extLst>
            </p:cNvPr>
            <p:cNvSpPr txBox="1"/>
            <p:nvPr/>
          </p:nvSpPr>
          <p:spPr>
            <a:xfrm>
              <a:off x="8361325" y="3019233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7ED71A-52AD-D717-0FE2-C68D33CE4DF4}"/>
                </a:ext>
              </a:extLst>
            </p:cNvPr>
            <p:cNvSpPr txBox="1"/>
            <p:nvPr/>
          </p:nvSpPr>
          <p:spPr>
            <a:xfrm>
              <a:off x="9441055" y="3017360"/>
              <a:ext cx="682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rebuchet MS" panose="020B0703020202090204" pitchFamily="34" charset="0"/>
                </a:rPr>
                <a:t>Idle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0CCF741-121C-C84E-A84C-C2C62B3ECACE}"/>
              </a:ext>
            </a:extLst>
          </p:cNvPr>
          <p:cNvGrpSpPr/>
          <p:nvPr/>
        </p:nvGrpSpPr>
        <p:grpSpPr>
          <a:xfrm>
            <a:off x="6434301" y="4091779"/>
            <a:ext cx="6114379" cy="1950107"/>
            <a:chOff x="6452691" y="3904612"/>
            <a:chExt cx="6114379" cy="19501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CE2E280-61C5-87A2-3E09-A9C998550090}"/>
                </a:ext>
              </a:extLst>
            </p:cNvPr>
            <p:cNvGrpSpPr/>
            <p:nvPr/>
          </p:nvGrpSpPr>
          <p:grpSpPr>
            <a:xfrm>
              <a:off x="6494192" y="4196940"/>
              <a:ext cx="6072878" cy="1657779"/>
              <a:chOff x="6494192" y="4196940"/>
              <a:chExt cx="6072878" cy="1657779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D17B2BC-F351-22BE-3D7C-BB34CF696DA5}"/>
                  </a:ext>
                </a:extLst>
              </p:cNvPr>
              <p:cNvGrpSpPr/>
              <p:nvPr/>
            </p:nvGrpSpPr>
            <p:grpSpPr>
              <a:xfrm>
                <a:off x="6494192" y="4196940"/>
                <a:ext cx="6072878" cy="1657779"/>
                <a:chOff x="6494192" y="3326479"/>
                <a:chExt cx="6072878" cy="1657779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9A31B2A1-ED55-6C2F-9E1C-DEBE9A5C4998}"/>
                    </a:ext>
                  </a:extLst>
                </p:cNvPr>
                <p:cNvGrpSpPr/>
                <p:nvPr/>
              </p:nvGrpSpPr>
              <p:grpSpPr>
                <a:xfrm>
                  <a:off x="6494192" y="3326479"/>
                  <a:ext cx="6072878" cy="1657779"/>
                  <a:chOff x="6494192" y="4157973"/>
                  <a:chExt cx="6072878" cy="1657779"/>
                </a:xfrm>
              </p:grpSpPr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D4645CD-7CFE-00FD-97BE-F61860CBFDDA}"/>
                      </a:ext>
                    </a:extLst>
                  </p:cNvPr>
                  <p:cNvSpPr txBox="1"/>
                  <p:nvPr/>
                </p:nvSpPr>
                <p:spPr>
                  <a:xfrm>
                    <a:off x="9726161" y="5415642"/>
                    <a:ext cx="284090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>
                        <a:latin typeface="Trebuchet MS" panose="020B0703020202090204" pitchFamily="34" charset="0"/>
                        <a:cs typeface="Times New Roman" panose="02020603050405020304" pitchFamily="18" charset="0"/>
                      </a:rPr>
                      <a:t>Row 3:</a:t>
                    </a:r>
                    <a:r>
                      <a:rPr lang="en-US" sz="2000" dirty="0">
                        <a:latin typeface="Trebuchet MS" panose="020B0703020202090204" pitchFamily="34" charset="0"/>
                        <a:cs typeface="Times New Roman" panose="02020603050405020304" pitchFamily="18" charset="0"/>
                      </a:rPr>
                      <a:t> 0% R.U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65B6AF51-9A6F-D5D8-B825-16AFD5E23C9D}"/>
                      </a:ext>
                    </a:extLst>
                  </p:cNvPr>
                  <p:cNvGrpSpPr/>
                  <p:nvPr/>
                </p:nvGrpSpPr>
                <p:grpSpPr>
                  <a:xfrm>
                    <a:off x="6494192" y="4157973"/>
                    <a:ext cx="4129267" cy="1508813"/>
                    <a:chOff x="6494192" y="1551342"/>
                    <a:chExt cx="4129267" cy="1508813"/>
                  </a:xfrm>
                </p:grpSpPr>
                <p:cxnSp>
                  <p:nvCxnSpPr>
                    <p:cNvPr id="47" name="Straight Arrow Connector 46">
                      <a:extLst>
                        <a:ext uri="{FF2B5EF4-FFF2-40B4-BE49-F238E27FC236}">
                          <a16:creationId xmlns:a16="http://schemas.microsoft.com/office/drawing/2014/main" id="{C1E28BAA-8256-DC09-29BC-7D7B482E3C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885252" y="2313525"/>
                      <a:ext cx="0" cy="746630"/>
                    </a:xfrm>
                    <a:prstGeom prst="straightConnector1">
                      <a:avLst/>
                    </a:prstGeom>
                    <a:ln w="4445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6E0410A6-DB8A-AFB3-244F-B84C0D990ECB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8213978" y="-168444"/>
                      <a:ext cx="689695" cy="4129267"/>
                      <a:chOff x="6260724" y="1288255"/>
                      <a:chExt cx="689695" cy="4129267"/>
                    </a:xfrm>
                  </p:grpSpPr>
                  <p:sp>
                    <p:nvSpPr>
                      <p:cNvPr id="49" name="Freeform 123">
                        <a:extLst>
                          <a:ext uri="{FF2B5EF4-FFF2-40B4-BE49-F238E27FC236}">
                            <a16:creationId xmlns:a16="http://schemas.microsoft.com/office/drawing/2014/main" id="{18839F50-9447-5B27-1B2A-4877162B391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4863446" y="2685533"/>
                        <a:ext cx="3484252" cy="689695"/>
                      </a:xfrm>
                      <a:custGeom>
                        <a:avLst/>
                        <a:gdLst>
                          <a:gd name="connsiteX0" fmla="*/ 1250130 w 3624147"/>
                          <a:gd name="connsiteY0" fmla="*/ 232856 h 682417"/>
                          <a:gd name="connsiteX1" fmla="*/ 1193423 w 3624147"/>
                          <a:gd name="connsiteY1" fmla="*/ 284560 h 682417"/>
                          <a:gd name="connsiteX2" fmla="*/ 1254626 w 3624147"/>
                          <a:gd name="connsiteY2" fmla="*/ 351684 h 682417"/>
                          <a:gd name="connsiteX3" fmla="*/ 1193423 w 3624147"/>
                          <a:gd name="connsiteY3" fmla="*/ 418807 h 682417"/>
                          <a:gd name="connsiteX4" fmla="*/ 1250130 w 3624147"/>
                          <a:gd name="connsiteY4" fmla="*/ 470511 h 682417"/>
                          <a:gd name="connsiteX5" fmla="*/ 1306551 w 3624147"/>
                          <a:gd name="connsiteY5" fmla="*/ 408632 h 682417"/>
                          <a:gd name="connsiteX6" fmla="*/ 1362972 w 3624147"/>
                          <a:gd name="connsiteY6" fmla="*/ 470511 h 682417"/>
                          <a:gd name="connsiteX7" fmla="*/ 1419679 w 3624147"/>
                          <a:gd name="connsiteY7" fmla="*/ 418807 h 682417"/>
                          <a:gd name="connsiteX8" fmla="*/ 1358476 w 3624147"/>
                          <a:gd name="connsiteY8" fmla="*/ 351684 h 682417"/>
                          <a:gd name="connsiteX9" fmla="*/ 1419679 w 3624147"/>
                          <a:gd name="connsiteY9" fmla="*/ 284560 h 682417"/>
                          <a:gd name="connsiteX10" fmla="*/ 1362972 w 3624147"/>
                          <a:gd name="connsiteY10" fmla="*/ 232856 h 682417"/>
                          <a:gd name="connsiteX11" fmla="*/ 1306551 w 3624147"/>
                          <a:gd name="connsiteY11" fmla="*/ 294735 h 682417"/>
                          <a:gd name="connsiteX12" fmla="*/ 3222038 w 3624147"/>
                          <a:gd name="connsiteY12" fmla="*/ 228337 h 682417"/>
                          <a:gd name="connsiteX13" fmla="*/ 3165331 w 3624147"/>
                          <a:gd name="connsiteY13" fmla="*/ 280041 h 682417"/>
                          <a:gd name="connsiteX14" fmla="*/ 3226534 w 3624147"/>
                          <a:gd name="connsiteY14" fmla="*/ 347165 h 682417"/>
                          <a:gd name="connsiteX15" fmla="*/ 3165331 w 3624147"/>
                          <a:gd name="connsiteY15" fmla="*/ 414288 h 682417"/>
                          <a:gd name="connsiteX16" fmla="*/ 3222038 w 3624147"/>
                          <a:gd name="connsiteY16" fmla="*/ 465992 h 682417"/>
                          <a:gd name="connsiteX17" fmla="*/ 3278459 w 3624147"/>
                          <a:gd name="connsiteY17" fmla="*/ 404113 h 682417"/>
                          <a:gd name="connsiteX18" fmla="*/ 3334880 w 3624147"/>
                          <a:gd name="connsiteY18" fmla="*/ 465992 h 682417"/>
                          <a:gd name="connsiteX19" fmla="*/ 3391587 w 3624147"/>
                          <a:gd name="connsiteY19" fmla="*/ 414288 h 682417"/>
                          <a:gd name="connsiteX20" fmla="*/ 3330384 w 3624147"/>
                          <a:gd name="connsiteY20" fmla="*/ 347165 h 682417"/>
                          <a:gd name="connsiteX21" fmla="*/ 3391587 w 3624147"/>
                          <a:gd name="connsiteY21" fmla="*/ 280041 h 682417"/>
                          <a:gd name="connsiteX22" fmla="*/ 3334880 w 3624147"/>
                          <a:gd name="connsiteY22" fmla="*/ 228337 h 682417"/>
                          <a:gd name="connsiteX23" fmla="*/ 3278459 w 3624147"/>
                          <a:gd name="connsiteY23" fmla="*/ 290216 h 682417"/>
                          <a:gd name="connsiteX24" fmla="*/ 2210994 w 3624147"/>
                          <a:gd name="connsiteY24" fmla="*/ 228337 h 682417"/>
                          <a:gd name="connsiteX25" fmla="*/ 2154287 w 3624147"/>
                          <a:gd name="connsiteY25" fmla="*/ 280041 h 682417"/>
                          <a:gd name="connsiteX26" fmla="*/ 2215490 w 3624147"/>
                          <a:gd name="connsiteY26" fmla="*/ 347165 h 682417"/>
                          <a:gd name="connsiteX27" fmla="*/ 2154287 w 3624147"/>
                          <a:gd name="connsiteY27" fmla="*/ 414288 h 682417"/>
                          <a:gd name="connsiteX28" fmla="*/ 2210994 w 3624147"/>
                          <a:gd name="connsiteY28" fmla="*/ 465992 h 682417"/>
                          <a:gd name="connsiteX29" fmla="*/ 2267415 w 3624147"/>
                          <a:gd name="connsiteY29" fmla="*/ 404113 h 682417"/>
                          <a:gd name="connsiteX30" fmla="*/ 2323836 w 3624147"/>
                          <a:gd name="connsiteY30" fmla="*/ 465992 h 682417"/>
                          <a:gd name="connsiteX31" fmla="*/ 2380543 w 3624147"/>
                          <a:gd name="connsiteY31" fmla="*/ 414288 h 682417"/>
                          <a:gd name="connsiteX32" fmla="*/ 2319340 w 3624147"/>
                          <a:gd name="connsiteY32" fmla="*/ 347165 h 682417"/>
                          <a:gd name="connsiteX33" fmla="*/ 2380543 w 3624147"/>
                          <a:gd name="connsiteY33" fmla="*/ 280041 h 682417"/>
                          <a:gd name="connsiteX34" fmla="*/ 2323836 w 3624147"/>
                          <a:gd name="connsiteY34" fmla="*/ 228337 h 682417"/>
                          <a:gd name="connsiteX35" fmla="*/ 2267415 w 3624147"/>
                          <a:gd name="connsiteY35" fmla="*/ 290216 h 682417"/>
                          <a:gd name="connsiteX36" fmla="*/ 289267 w 3624147"/>
                          <a:gd name="connsiteY36" fmla="*/ 203836 h 682417"/>
                          <a:gd name="connsiteX37" fmla="*/ 232560 w 3624147"/>
                          <a:gd name="connsiteY37" fmla="*/ 255540 h 682417"/>
                          <a:gd name="connsiteX38" fmla="*/ 293763 w 3624147"/>
                          <a:gd name="connsiteY38" fmla="*/ 322664 h 682417"/>
                          <a:gd name="connsiteX39" fmla="*/ 232560 w 3624147"/>
                          <a:gd name="connsiteY39" fmla="*/ 389787 h 682417"/>
                          <a:gd name="connsiteX40" fmla="*/ 289267 w 3624147"/>
                          <a:gd name="connsiteY40" fmla="*/ 441491 h 682417"/>
                          <a:gd name="connsiteX41" fmla="*/ 345688 w 3624147"/>
                          <a:gd name="connsiteY41" fmla="*/ 379612 h 682417"/>
                          <a:gd name="connsiteX42" fmla="*/ 402109 w 3624147"/>
                          <a:gd name="connsiteY42" fmla="*/ 441491 h 682417"/>
                          <a:gd name="connsiteX43" fmla="*/ 458816 w 3624147"/>
                          <a:gd name="connsiteY43" fmla="*/ 389787 h 682417"/>
                          <a:gd name="connsiteX44" fmla="*/ 397613 w 3624147"/>
                          <a:gd name="connsiteY44" fmla="*/ 322664 h 682417"/>
                          <a:gd name="connsiteX45" fmla="*/ 458816 w 3624147"/>
                          <a:gd name="connsiteY45" fmla="*/ 255540 h 682417"/>
                          <a:gd name="connsiteX46" fmla="*/ 402109 w 3624147"/>
                          <a:gd name="connsiteY46" fmla="*/ 203836 h 682417"/>
                          <a:gd name="connsiteX47" fmla="*/ 345688 w 3624147"/>
                          <a:gd name="connsiteY47" fmla="*/ 265715 h 682417"/>
                          <a:gd name="connsiteX48" fmla="*/ 3278459 w 3624147"/>
                          <a:gd name="connsiteY48" fmla="*/ 11913 h 682417"/>
                          <a:gd name="connsiteX49" fmla="*/ 3624147 w 3624147"/>
                          <a:gd name="connsiteY49" fmla="*/ 347165 h 682417"/>
                          <a:gd name="connsiteX50" fmla="*/ 3278459 w 3624147"/>
                          <a:gd name="connsiteY50" fmla="*/ 682417 h 682417"/>
                          <a:gd name="connsiteX51" fmla="*/ 2932771 w 3624147"/>
                          <a:gd name="connsiteY51" fmla="*/ 347165 h 682417"/>
                          <a:gd name="connsiteX52" fmla="*/ 3278459 w 3624147"/>
                          <a:gd name="connsiteY52" fmla="*/ 11913 h 682417"/>
                          <a:gd name="connsiteX53" fmla="*/ 2267415 w 3624147"/>
                          <a:gd name="connsiteY53" fmla="*/ 11913 h 682417"/>
                          <a:gd name="connsiteX54" fmla="*/ 2613103 w 3624147"/>
                          <a:gd name="connsiteY54" fmla="*/ 347165 h 682417"/>
                          <a:gd name="connsiteX55" fmla="*/ 2267415 w 3624147"/>
                          <a:gd name="connsiteY55" fmla="*/ 682417 h 682417"/>
                          <a:gd name="connsiteX56" fmla="*/ 1921727 w 3624147"/>
                          <a:gd name="connsiteY56" fmla="*/ 347165 h 682417"/>
                          <a:gd name="connsiteX57" fmla="*/ 2267415 w 3624147"/>
                          <a:gd name="connsiteY57" fmla="*/ 11913 h 682417"/>
                          <a:gd name="connsiteX58" fmla="*/ 1306551 w 3624147"/>
                          <a:gd name="connsiteY58" fmla="*/ 11913 h 682417"/>
                          <a:gd name="connsiteX59" fmla="*/ 1652239 w 3624147"/>
                          <a:gd name="connsiteY59" fmla="*/ 347165 h 682417"/>
                          <a:gd name="connsiteX60" fmla="*/ 1306551 w 3624147"/>
                          <a:gd name="connsiteY60" fmla="*/ 682417 h 682417"/>
                          <a:gd name="connsiteX61" fmla="*/ 960863 w 3624147"/>
                          <a:gd name="connsiteY61" fmla="*/ 347165 h 682417"/>
                          <a:gd name="connsiteX62" fmla="*/ 1306551 w 3624147"/>
                          <a:gd name="connsiteY62" fmla="*/ 11913 h 682417"/>
                          <a:gd name="connsiteX63" fmla="*/ 345688 w 3624147"/>
                          <a:gd name="connsiteY63" fmla="*/ 0 h 682417"/>
                          <a:gd name="connsiteX64" fmla="*/ 691376 w 3624147"/>
                          <a:gd name="connsiteY64" fmla="*/ 335252 h 682417"/>
                          <a:gd name="connsiteX65" fmla="*/ 345688 w 3624147"/>
                          <a:gd name="connsiteY65" fmla="*/ 670504 h 682417"/>
                          <a:gd name="connsiteX66" fmla="*/ 0 w 3624147"/>
                          <a:gd name="connsiteY66" fmla="*/ 335252 h 682417"/>
                          <a:gd name="connsiteX67" fmla="*/ 345688 w 3624147"/>
                          <a:gd name="connsiteY67" fmla="*/ 0 h 6824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</a:cxnLst>
                        <a:rect l="l" t="t" r="r" b="b"/>
                        <a:pathLst>
                          <a:path w="3624147" h="682417">
                            <a:moveTo>
                              <a:pt x="1250130" y="232856"/>
                            </a:moveTo>
                            <a:lnTo>
                              <a:pt x="1193423" y="284560"/>
                            </a:lnTo>
                            <a:lnTo>
                              <a:pt x="1254626" y="351684"/>
                            </a:lnTo>
                            <a:lnTo>
                              <a:pt x="1193423" y="418807"/>
                            </a:lnTo>
                            <a:lnTo>
                              <a:pt x="1250130" y="470511"/>
                            </a:lnTo>
                            <a:lnTo>
                              <a:pt x="1306551" y="408632"/>
                            </a:lnTo>
                            <a:lnTo>
                              <a:pt x="1362972" y="470511"/>
                            </a:lnTo>
                            <a:lnTo>
                              <a:pt x="1419679" y="418807"/>
                            </a:lnTo>
                            <a:lnTo>
                              <a:pt x="1358476" y="351684"/>
                            </a:lnTo>
                            <a:lnTo>
                              <a:pt x="1419679" y="284560"/>
                            </a:lnTo>
                            <a:lnTo>
                              <a:pt x="1362972" y="232856"/>
                            </a:lnTo>
                            <a:lnTo>
                              <a:pt x="1306551" y="294735"/>
                            </a:lnTo>
                            <a:close/>
                            <a:moveTo>
                              <a:pt x="3222038" y="228337"/>
                            </a:moveTo>
                            <a:lnTo>
                              <a:pt x="3165331" y="280041"/>
                            </a:lnTo>
                            <a:lnTo>
                              <a:pt x="3226534" y="347165"/>
                            </a:lnTo>
                            <a:lnTo>
                              <a:pt x="3165331" y="414288"/>
                            </a:lnTo>
                            <a:lnTo>
                              <a:pt x="3222038" y="465992"/>
                            </a:lnTo>
                            <a:lnTo>
                              <a:pt x="3278459" y="404113"/>
                            </a:lnTo>
                            <a:lnTo>
                              <a:pt x="3334880" y="465992"/>
                            </a:lnTo>
                            <a:lnTo>
                              <a:pt x="3391587" y="414288"/>
                            </a:lnTo>
                            <a:lnTo>
                              <a:pt x="3330384" y="347165"/>
                            </a:lnTo>
                            <a:lnTo>
                              <a:pt x="3391587" y="280041"/>
                            </a:lnTo>
                            <a:lnTo>
                              <a:pt x="3334880" y="228337"/>
                            </a:lnTo>
                            <a:lnTo>
                              <a:pt x="3278459" y="290216"/>
                            </a:lnTo>
                            <a:close/>
                            <a:moveTo>
                              <a:pt x="2210994" y="228337"/>
                            </a:moveTo>
                            <a:lnTo>
                              <a:pt x="2154287" y="280041"/>
                            </a:lnTo>
                            <a:lnTo>
                              <a:pt x="2215490" y="347165"/>
                            </a:lnTo>
                            <a:lnTo>
                              <a:pt x="2154287" y="414288"/>
                            </a:lnTo>
                            <a:lnTo>
                              <a:pt x="2210994" y="465992"/>
                            </a:lnTo>
                            <a:lnTo>
                              <a:pt x="2267415" y="404113"/>
                            </a:lnTo>
                            <a:lnTo>
                              <a:pt x="2323836" y="465992"/>
                            </a:lnTo>
                            <a:lnTo>
                              <a:pt x="2380543" y="414288"/>
                            </a:lnTo>
                            <a:lnTo>
                              <a:pt x="2319340" y="347165"/>
                            </a:lnTo>
                            <a:lnTo>
                              <a:pt x="2380543" y="280041"/>
                            </a:lnTo>
                            <a:lnTo>
                              <a:pt x="2323836" y="228337"/>
                            </a:lnTo>
                            <a:lnTo>
                              <a:pt x="2267415" y="290216"/>
                            </a:lnTo>
                            <a:close/>
                            <a:moveTo>
                              <a:pt x="289267" y="203836"/>
                            </a:moveTo>
                            <a:lnTo>
                              <a:pt x="232560" y="255540"/>
                            </a:lnTo>
                            <a:lnTo>
                              <a:pt x="293763" y="322664"/>
                            </a:lnTo>
                            <a:lnTo>
                              <a:pt x="232560" y="389787"/>
                            </a:lnTo>
                            <a:lnTo>
                              <a:pt x="289267" y="441491"/>
                            </a:lnTo>
                            <a:lnTo>
                              <a:pt x="345688" y="379612"/>
                            </a:lnTo>
                            <a:lnTo>
                              <a:pt x="402109" y="441491"/>
                            </a:lnTo>
                            <a:lnTo>
                              <a:pt x="458816" y="389787"/>
                            </a:lnTo>
                            <a:lnTo>
                              <a:pt x="397613" y="322664"/>
                            </a:lnTo>
                            <a:lnTo>
                              <a:pt x="458816" y="255540"/>
                            </a:lnTo>
                            <a:lnTo>
                              <a:pt x="402109" y="203836"/>
                            </a:lnTo>
                            <a:lnTo>
                              <a:pt x="345688" y="265715"/>
                            </a:lnTo>
                            <a:close/>
                            <a:moveTo>
                              <a:pt x="3278459" y="11913"/>
                            </a:moveTo>
                            <a:cubicBezTo>
                              <a:pt x="3469377" y="11913"/>
                              <a:pt x="3624147" y="162010"/>
                              <a:pt x="3624147" y="347165"/>
                            </a:cubicBezTo>
                            <a:cubicBezTo>
                              <a:pt x="3624147" y="532320"/>
                              <a:pt x="3469377" y="682417"/>
                              <a:pt x="3278459" y="682417"/>
                            </a:cubicBezTo>
                            <a:cubicBezTo>
                              <a:pt x="3087541" y="682417"/>
                              <a:pt x="2932771" y="532320"/>
                              <a:pt x="2932771" y="347165"/>
                            </a:cubicBezTo>
                            <a:cubicBezTo>
                              <a:pt x="2932771" y="162010"/>
                              <a:pt x="3087541" y="11913"/>
                              <a:pt x="3278459" y="11913"/>
                            </a:cubicBezTo>
                            <a:close/>
                            <a:moveTo>
                              <a:pt x="2267415" y="11913"/>
                            </a:moveTo>
                            <a:cubicBezTo>
                              <a:pt x="2458333" y="11913"/>
                              <a:pt x="2613103" y="162010"/>
                              <a:pt x="2613103" y="347165"/>
                            </a:cubicBezTo>
                            <a:cubicBezTo>
                              <a:pt x="2613103" y="532320"/>
                              <a:pt x="2458333" y="682417"/>
                              <a:pt x="2267415" y="682417"/>
                            </a:cubicBezTo>
                            <a:cubicBezTo>
                              <a:pt x="2076497" y="682417"/>
                              <a:pt x="1921727" y="532320"/>
                              <a:pt x="1921727" y="347165"/>
                            </a:cubicBezTo>
                            <a:cubicBezTo>
                              <a:pt x="1921727" y="162010"/>
                              <a:pt x="2076497" y="11913"/>
                              <a:pt x="2267415" y="11913"/>
                            </a:cubicBezTo>
                            <a:close/>
                            <a:moveTo>
                              <a:pt x="1306551" y="11913"/>
                            </a:moveTo>
                            <a:cubicBezTo>
                              <a:pt x="1497469" y="11913"/>
                              <a:pt x="1652239" y="162010"/>
                              <a:pt x="1652239" y="347165"/>
                            </a:cubicBezTo>
                            <a:cubicBezTo>
                              <a:pt x="1652239" y="532320"/>
                              <a:pt x="1497469" y="682417"/>
                              <a:pt x="1306551" y="682417"/>
                            </a:cubicBezTo>
                            <a:cubicBezTo>
                              <a:pt x="1115633" y="682417"/>
                              <a:pt x="960863" y="532320"/>
                              <a:pt x="960863" y="347165"/>
                            </a:cubicBezTo>
                            <a:cubicBezTo>
                              <a:pt x="960863" y="162010"/>
                              <a:pt x="1115633" y="11913"/>
                              <a:pt x="1306551" y="11913"/>
                            </a:cubicBezTo>
                            <a:close/>
                            <a:moveTo>
                              <a:pt x="345688" y="0"/>
                            </a:moveTo>
                            <a:cubicBezTo>
                              <a:pt x="536606" y="0"/>
                              <a:pt x="691376" y="150097"/>
                              <a:pt x="691376" y="335252"/>
                            </a:cubicBezTo>
                            <a:cubicBezTo>
                              <a:pt x="691376" y="520407"/>
                              <a:pt x="536606" y="670504"/>
                              <a:pt x="345688" y="670504"/>
                            </a:cubicBezTo>
                            <a:cubicBezTo>
                              <a:pt x="154770" y="670504"/>
                              <a:pt x="0" y="520407"/>
                              <a:pt x="0" y="335252"/>
                            </a:cubicBezTo>
                            <a:cubicBezTo>
                              <a:pt x="0" y="150097"/>
                              <a:pt x="154770" y="0"/>
                              <a:pt x="345688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B0F0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sz="1200" dirty="0">
                          <a:solidFill>
                            <a:srgbClr val="1EABC3"/>
                          </a:solidFill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0" name="TextBox 49">
                        <a:extLst>
                          <a:ext uri="{FF2B5EF4-FFF2-40B4-BE49-F238E27FC236}">
                            <a16:creationId xmlns:a16="http://schemas.microsoft.com/office/drawing/2014/main" id="{CEE1DCC4-74D6-DA8F-49A2-B3963A6EB35B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5400000">
                        <a:off x="6338113" y="4950009"/>
                        <a:ext cx="56569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1800" b="1" dirty="0">
                            <a:latin typeface="Trebuchet MS" panose="020B0703020202090204" pitchFamily="34" charset="0"/>
                            <a:cs typeface="Times New Roman" panose="02020603050405020304" pitchFamily="18" charset="0"/>
                          </a:rPr>
                          <a:t>PEs</a:t>
                        </a:r>
                        <a:endParaRPr lang="en-US" sz="1800" dirty="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E7749597-CD2F-C964-72C6-1BAAA074E2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808401" y="4920156"/>
                    <a:ext cx="0" cy="746630"/>
                  </a:xfrm>
                  <a:prstGeom prst="straightConnector1">
                    <a:avLst/>
                  </a:prstGeom>
                  <a:ln w="444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AEF25AB0-9098-9D38-9A8B-D7925F8F6F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08946" y="4088662"/>
                  <a:ext cx="0" cy="746630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EF7CA64-F03B-E90D-07D0-C9FB9108A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23346" y="4959123"/>
                <a:ext cx="0" cy="74663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CC9D143-F76D-E891-7A34-B8BA525D8E20}"/>
                </a:ext>
              </a:extLst>
            </p:cNvPr>
            <p:cNvSpPr txBox="1"/>
            <p:nvPr/>
          </p:nvSpPr>
          <p:spPr>
            <a:xfrm>
              <a:off x="7465210" y="3917839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7EEBBF3-D0E6-50BD-D0AF-A2FFFBC7A951}"/>
                </a:ext>
              </a:extLst>
            </p:cNvPr>
            <p:cNvSpPr txBox="1"/>
            <p:nvPr/>
          </p:nvSpPr>
          <p:spPr>
            <a:xfrm>
              <a:off x="6452691" y="3904612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7E49D50-0951-2907-EB07-966F6359F701}"/>
                </a:ext>
              </a:extLst>
            </p:cNvPr>
            <p:cNvSpPr txBox="1"/>
            <p:nvPr/>
          </p:nvSpPr>
          <p:spPr>
            <a:xfrm>
              <a:off x="8319151" y="3911310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0571E58-B120-CE13-9EB9-298B772DF619}"/>
                </a:ext>
              </a:extLst>
            </p:cNvPr>
            <p:cNvSpPr txBox="1"/>
            <p:nvPr/>
          </p:nvSpPr>
          <p:spPr>
            <a:xfrm>
              <a:off x="9284524" y="3917839"/>
              <a:ext cx="10157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Trebuchet MS" panose="020B0703020202090204" pitchFamily="34" charset="0"/>
                </a:rPr>
                <a:t>Active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1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39A3DA7B-3E61-2046-A235-9F9F9FE66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7122B6C5-4E19-419E-4698-6D192C95391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36600" y="631232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84A1-5C2B-EEBC-75E4-C580E8454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107" y="2105598"/>
            <a:ext cx="9715500" cy="3463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8EBF11-1974-9F6F-ED82-B095F17935F0}"/>
              </a:ext>
            </a:extLst>
          </p:cNvPr>
          <p:cNvSpPr txBox="1"/>
          <p:nvPr/>
        </p:nvSpPr>
        <p:spPr>
          <a:xfrm>
            <a:off x="2122715" y="5609019"/>
            <a:ext cx="88500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Resource Underutilization in baseline SpMV for </a:t>
            </a:r>
            <a:r>
              <a:rPr lang="en-US" sz="2000" b="1" dirty="0" err="1">
                <a:latin typeface="Trebuchet MS" panose="020B0703020202090204" pitchFamily="34" charset="0"/>
                <a:cs typeface="Times New Roman" panose="02020603050405020304" pitchFamily="18" charset="0"/>
              </a:rPr>
              <a:t>SuiteSparse</a:t>
            </a:r>
            <a:r>
              <a:rPr lang="en-US" sz="2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 datasets</a:t>
            </a:r>
            <a:endParaRPr lang="en-US" sz="20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23186D4-08B8-90C6-9532-C7820C850320}"/>
              </a:ext>
            </a:extLst>
          </p:cNvPr>
          <p:cNvSpPr txBox="1">
            <a:spLocks/>
          </p:cNvSpPr>
          <p:nvPr/>
        </p:nvSpPr>
        <p:spPr>
          <a:xfrm>
            <a:off x="413698" y="0"/>
            <a:ext cx="9715500" cy="83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>
                <a:latin typeface="Trebuchet MS" panose="020B0703020202090204" pitchFamily="34" charset="0"/>
                <a:cs typeface="Arial" panose="020B0604020202020204" pitchFamily="34" charset="0"/>
              </a:rPr>
              <a:t>SpMV</a:t>
            </a:r>
            <a:r>
              <a:rPr lang="en-US" sz="4000" b="1" dirty="0">
                <a:latin typeface="Trebuchet MS" panose="020B0703020202090204" pitchFamily="34" charset="0"/>
                <a:cs typeface="Arial" panose="020B0604020202020204" pitchFamily="34" charset="0"/>
              </a:rPr>
              <a:t>- Resource Underutilization (R.U)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498B3-4BAF-6E53-5979-2B865A5BC156}"/>
              </a:ext>
            </a:extLst>
          </p:cNvPr>
          <p:cNvSpPr txBox="1"/>
          <p:nvPr/>
        </p:nvSpPr>
        <p:spPr>
          <a:xfrm>
            <a:off x="500744" y="960836"/>
            <a:ext cx="11408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RU changes with PE allocation/unroll factor. The sparse structure of matrix A does not allow for one fixed unroll factor that will result in most optimal resource utilization in all the datasets.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50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6E8A439C-CA00-4AA2-DCE8-D34FE4DF4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751C454F-5D45-10B5-5B1B-8735D937181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A854238-E305-D2E2-4B5C-9A6DBE8F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Arial" panose="020B0604020202020204" pitchFamily="34" charset="0"/>
              </a:rPr>
              <a:t>Minimal Resource Underutilization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BB541C-14B4-947E-10A6-64A163AD9C67}"/>
              </a:ext>
            </a:extLst>
          </p:cNvPr>
          <p:cNvSpPr txBox="1"/>
          <p:nvPr/>
        </p:nvSpPr>
        <p:spPr>
          <a:xfrm>
            <a:off x="972721" y="2204379"/>
            <a:ext cx="4238245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Ideally, we want a scientific computing accelerator that ensures </a:t>
            </a:r>
            <a:r>
              <a:rPr lang="en-US" sz="2400" i="1" dirty="0">
                <a:latin typeface="Trebuchet MS" panose="020B0703020202090204" pitchFamily="34" charset="0"/>
                <a:cs typeface="Arial" panose="020B0604020202020204" pitchFamily="34" charset="0"/>
              </a:rPr>
              <a:t>minimal resource underutilization</a:t>
            </a: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1D546-1E5B-A310-7EBF-D72763DEADC8}"/>
              </a:ext>
            </a:extLst>
          </p:cNvPr>
          <p:cNvSpPr txBox="1"/>
          <p:nvPr/>
        </p:nvSpPr>
        <p:spPr>
          <a:xfrm>
            <a:off x="6286501" y="1282384"/>
            <a:ext cx="4657725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rebuchet MS" panose="020B0703020202090204" pitchFamily="34" charset="0"/>
                <a:cs typeface="Trade Gothic Inline" panose="020F0502020204030204" pitchFamily="34" charset="0"/>
              </a:rPr>
              <a:t>State-of-the-art Accelerators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AC32C-A1DC-A523-F701-D7CB9AF3881B}"/>
              </a:ext>
            </a:extLst>
          </p:cNvPr>
          <p:cNvSpPr txBox="1"/>
          <p:nvPr/>
        </p:nvSpPr>
        <p:spPr>
          <a:xfrm>
            <a:off x="6286501" y="2035288"/>
            <a:ext cx="4957762" cy="3046988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Rely on fixed number of PEs/resources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Cannot make runtime decisions about resource allocation</a:t>
            </a:r>
          </a:p>
          <a:p>
            <a:endParaRPr lang="en-US" sz="24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Yield sub-optimal performance due to resource underutilization</a:t>
            </a:r>
          </a:p>
        </p:txBody>
      </p:sp>
    </p:spTree>
    <p:extLst>
      <p:ext uri="{BB962C8B-B14F-4D97-AF65-F5344CB8AC3E}">
        <p14:creationId xmlns:p14="http://schemas.microsoft.com/office/powerpoint/2010/main" val="10088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1B040537-4DFB-AF0D-7317-CF387185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5AF6FC59-BADB-4702-8990-60E1AB061A0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039080E-7C45-4D9B-F749-E4B06AA8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234" y="1854613"/>
            <a:ext cx="3227532" cy="833768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>
                <a:latin typeface="Trebuchet MS" panose="020B0703020202090204" pitchFamily="34" charset="0"/>
                <a:cs typeface="Arial" panose="020B0604020202020204" pitchFamily="34" charset="0"/>
              </a:rPr>
              <a:t>Acamar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C67E8-7FEA-8A86-4D86-CBA51C9845F7}"/>
              </a:ext>
            </a:extLst>
          </p:cNvPr>
          <p:cNvSpPr txBox="1"/>
          <p:nvPr/>
        </p:nvSpPr>
        <p:spPr>
          <a:xfrm>
            <a:off x="1001316" y="3018262"/>
            <a:ext cx="10189368" cy="1107996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To enable a flexible accelerator that is </a:t>
            </a:r>
            <a:r>
              <a:rPr lang="en-US" sz="22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dynamically reconfigured </a:t>
            </a:r>
            <a:r>
              <a:rPr lang="en-US" sz="22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to match the computations required by the solver suitable for a given coefficient matrix offering a </a:t>
            </a:r>
            <a:r>
              <a:rPr lang="en-US" sz="22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robust </a:t>
            </a:r>
            <a:r>
              <a:rPr lang="en-US" sz="2200" dirty="0">
                <a:latin typeface="Trebuchet MS" panose="020B060302020202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resource efficient </a:t>
            </a:r>
            <a:r>
              <a:rPr lang="en-US" sz="22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solution</a:t>
            </a:r>
            <a:r>
              <a:rPr lang="en-US" sz="22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for diverse datasets”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D8F7F-EB9D-F5CB-EEF7-5D128756504F}"/>
              </a:ext>
            </a:extLst>
          </p:cNvPr>
          <p:cNvSpPr/>
          <p:nvPr/>
        </p:nvSpPr>
        <p:spPr>
          <a:xfrm>
            <a:off x="8313468" y="1685301"/>
            <a:ext cx="1002412" cy="100361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90E6-39D6-64A6-D64B-597505EB4CBA}"/>
              </a:ext>
            </a:extLst>
          </p:cNvPr>
          <p:cNvGrpSpPr/>
          <p:nvPr/>
        </p:nvGrpSpPr>
        <p:grpSpPr>
          <a:xfrm>
            <a:off x="9315881" y="1749509"/>
            <a:ext cx="155222" cy="768065"/>
            <a:chOff x="8998177" y="2295204"/>
            <a:chExt cx="117248" cy="76809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38F61D-7C99-4B66-37CE-8655C8302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9074AE-4A27-53C9-A2A3-A58209579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3DB6A1-F056-A314-8D99-13E7F5611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C83D7D-4AB4-A28E-7DDD-9540DD0617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585C51-88D4-C23B-DBA4-7615179980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B05ED3-31C6-96FB-5C5B-AC8CB91D1F02}"/>
              </a:ext>
            </a:extLst>
          </p:cNvPr>
          <p:cNvGrpSpPr/>
          <p:nvPr/>
        </p:nvGrpSpPr>
        <p:grpSpPr>
          <a:xfrm>
            <a:off x="9315880" y="1838131"/>
            <a:ext cx="155221" cy="784551"/>
            <a:chOff x="8998177" y="2295204"/>
            <a:chExt cx="117248" cy="76809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C4D6885-14E0-C5FB-5455-ECA8E2304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00C02BB-A192-FB3E-0481-706897205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7510F-44EA-CB07-F8A4-386EA55D0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5B96CE-52A3-8866-598A-3BFE59E28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883595-6C14-1594-7A48-972E0593F9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3334513-0772-B4F4-9383-AC66515B09CE}"/>
              </a:ext>
            </a:extLst>
          </p:cNvPr>
          <p:cNvSpPr/>
          <p:nvPr/>
        </p:nvSpPr>
        <p:spPr>
          <a:xfrm>
            <a:off x="8388769" y="1756727"/>
            <a:ext cx="851810" cy="860757"/>
          </a:xfrm>
          <a:prstGeom prst="rect">
            <a:avLst/>
          </a:prstGeom>
          <a:pattFill prst="lgCheck">
            <a:fgClr>
              <a:schemeClr val="accent4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A5282-CD47-B045-1AF3-09673CC6F96A}"/>
              </a:ext>
            </a:extLst>
          </p:cNvPr>
          <p:cNvGrpSpPr/>
          <p:nvPr/>
        </p:nvGrpSpPr>
        <p:grpSpPr>
          <a:xfrm>
            <a:off x="8153401" y="1754603"/>
            <a:ext cx="155221" cy="784551"/>
            <a:chOff x="8998177" y="2295204"/>
            <a:chExt cx="117248" cy="76809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8EBCAD1-36A2-8595-51F3-413564182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7842CA-1B80-6443-D8F4-25621A36F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199867A-028A-6C86-DA74-12BE4CEBE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54F41D-DA00-8200-F120-A9C729E91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84331CD-8679-1995-DDC5-9AC22643D3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5D7929-4F27-C66F-8A40-7AA91E86E752}"/>
              </a:ext>
            </a:extLst>
          </p:cNvPr>
          <p:cNvGrpSpPr/>
          <p:nvPr/>
        </p:nvGrpSpPr>
        <p:grpSpPr>
          <a:xfrm>
            <a:off x="8153400" y="1838131"/>
            <a:ext cx="155221" cy="784551"/>
            <a:chOff x="8998177" y="2295204"/>
            <a:chExt cx="117248" cy="76809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60FDC6-3689-BA36-9B54-008294CCA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31BF26-4FB8-A425-E9B4-94143A170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FC19C2-D5D3-01FF-6FB3-0DE921674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90C8416-40FF-0181-5095-D2FA1DC9D2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C95A9D-6313-FFBD-4380-19EF6B7A51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E93478-B3A1-4FCC-33B6-0284EB91190D}"/>
              </a:ext>
            </a:extLst>
          </p:cNvPr>
          <p:cNvGrpSpPr/>
          <p:nvPr/>
        </p:nvGrpSpPr>
        <p:grpSpPr>
          <a:xfrm rot="5400000">
            <a:off x="8737063" y="1200977"/>
            <a:ext cx="155221" cy="784551"/>
            <a:chOff x="8998177" y="2295204"/>
            <a:chExt cx="117248" cy="76809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69A65E-CE53-1561-2F19-A142B3644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6B75AD0-293B-27D8-BD79-A03A355574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05DB964-3941-9633-D615-237CCBDA13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0253FA-6940-0D04-AD53-1A94EE7FC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7DFF1C-5488-20DC-15D3-7F201B813F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748A29-3A94-4165-9F37-C3F5D40BF83A}"/>
              </a:ext>
            </a:extLst>
          </p:cNvPr>
          <p:cNvGrpSpPr/>
          <p:nvPr/>
        </p:nvGrpSpPr>
        <p:grpSpPr>
          <a:xfrm rot="16200000">
            <a:off x="8737063" y="2393636"/>
            <a:ext cx="155221" cy="784551"/>
            <a:chOff x="8998177" y="2295204"/>
            <a:chExt cx="117248" cy="76809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E57110-E61E-A192-5696-B49576050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AD2471-C99A-B74E-EB71-E09956F078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5D924D8-EB0B-735D-C05C-2CDEB7344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8E821B-53CE-0F30-CBE1-A434A9AD27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27D5B1-CD1A-9FA7-1831-F39C0C9716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77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00352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00404 -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013 -0.0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026 0.00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28A668CB-DFDB-348E-8225-BD54F489A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85A657EF-0D7E-CB33-1720-8FCA974457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C8EB8-7A7C-2F21-9E28-C13E4CA4F13A}"/>
              </a:ext>
            </a:extLst>
          </p:cNvPr>
          <p:cNvGrpSpPr/>
          <p:nvPr/>
        </p:nvGrpSpPr>
        <p:grpSpPr>
          <a:xfrm>
            <a:off x="4854574" y="1256477"/>
            <a:ext cx="7455560" cy="4744459"/>
            <a:chOff x="2696171" y="951152"/>
            <a:chExt cx="7455560" cy="47444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D43B2E-7171-3F1E-FAB9-1E858F1A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6171" y="951152"/>
              <a:ext cx="7315201" cy="474445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99368B-9680-C7AA-BF33-DF6917DFDB2F}"/>
                </a:ext>
              </a:extLst>
            </p:cNvPr>
            <p:cNvSpPr/>
            <p:nvPr/>
          </p:nvSpPr>
          <p:spPr>
            <a:xfrm>
              <a:off x="9820992" y="5243208"/>
              <a:ext cx="33073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3503A0A2-5EAA-DC6A-0616-9FBD4BE9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Architecture of Acamar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6AC7F-9B3F-5E98-7244-76DBB10359DD}"/>
              </a:ext>
            </a:extLst>
          </p:cNvPr>
          <p:cNvSpPr txBox="1"/>
          <p:nvPr/>
        </p:nvSpPr>
        <p:spPr>
          <a:xfrm>
            <a:off x="356548" y="1256477"/>
            <a:ext cx="4053550" cy="156966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Acamar is an FPGA-based accelerator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8370EC-8AFB-3DAC-DCC6-71CDB3834EC0}"/>
              </a:ext>
            </a:extLst>
          </p:cNvPr>
          <p:cNvSpPr txBox="1"/>
          <p:nvPr/>
        </p:nvSpPr>
        <p:spPr>
          <a:xfrm>
            <a:off x="356548" y="3126607"/>
            <a:ext cx="4053550" cy="1200329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Dynamically reconfigurable region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A64648-6F54-507F-D3BC-0FA9B075B99A}"/>
              </a:ext>
            </a:extLst>
          </p:cNvPr>
          <p:cNvSpPr txBox="1"/>
          <p:nvPr/>
        </p:nvSpPr>
        <p:spPr>
          <a:xfrm>
            <a:off x="356548" y="4284371"/>
            <a:ext cx="4053550" cy="1200329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Statically programmed region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A9E93-ECA7-DAA6-A831-4B327A098522}"/>
              </a:ext>
            </a:extLst>
          </p:cNvPr>
          <p:cNvSpPr txBox="1"/>
          <p:nvPr/>
        </p:nvSpPr>
        <p:spPr>
          <a:xfrm>
            <a:off x="356548" y="1947148"/>
            <a:ext cx="4498026" cy="1200329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Partial dynamic reconfiguration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3FC9F6-BF1E-79EE-4570-492A340E86A0}"/>
              </a:ext>
            </a:extLst>
          </p:cNvPr>
          <p:cNvGrpSpPr/>
          <p:nvPr/>
        </p:nvGrpSpPr>
        <p:grpSpPr>
          <a:xfrm>
            <a:off x="4829564" y="1058148"/>
            <a:ext cx="7315200" cy="4934136"/>
            <a:chOff x="4854574" y="1066800"/>
            <a:chExt cx="7315200" cy="49341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37F748-4318-895F-6693-BCBAF73AB289}"/>
                </a:ext>
              </a:extLst>
            </p:cNvPr>
            <p:cNvSpPr/>
            <p:nvPr/>
          </p:nvSpPr>
          <p:spPr>
            <a:xfrm>
              <a:off x="4854574" y="1066800"/>
              <a:ext cx="3399740" cy="493413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252DD2D-C82B-77D7-FC03-23FE672D2B18}"/>
                </a:ext>
              </a:extLst>
            </p:cNvPr>
            <p:cNvSpPr/>
            <p:nvPr/>
          </p:nvSpPr>
          <p:spPr>
            <a:xfrm>
              <a:off x="8254313" y="1066800"/>
              <a:ext cx="3915461" cy="1577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52EF63-0F19-142B-B47D-7C098F0FBE26}"/>
                </a:ext>
              </a:extLst>
            </p:cNvPr>
            <p:cNvSpPr/>
            <p:nvPr/>
          </p:nvSpPr>
          <p:spPr>
            <a:xfrm>
              <a:off x="11009574" y="2644346"/>
              <a:ext cx="1135190" cy="122921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65CF75-6837-DFBB-9C5C-7A00522BB1EA}"/>
              </a:ext>
            </a:extLst>
          </p:cNvPr>
          <p:cNvGrpSpPr/>
          <p:nvPr/>
        </p:nvGrpSpPr>
        <p:grpSpPr>
          <a:xfrm>
            <a:off x="4483574" y="1049496"/>
            <a:ext cx="7339652" cy="4926491"/>
            <a:chOff x="5742222" y="-7533310"/>
            <a:chExt cx="7339652" cy="7619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3D7B9A-75EA-D2FC-4FF3-441E3699758D}"/>
                </a:ext>
              </a:extLst>
            </p:cNvPr>
            <p:cNvSpPr/>
            <p:nvPr/>
          </p:nvSpPr>
          <p:spPr>
            <a:xfrm>
              <a:off x="9305401" y="-4848059"/>
              <a:ext cx="3003790" cy="493413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46EDCE-6E4D-9154-DE40-31FC8CEE5B01}"/>
                </a:ext>
              </a:extLst>
            </p:cNvPr>
            <p:cNvSpPr/>
            <p:nvPr/>
          </p:nvSpPr>
          <p:spPr>
            <a:xfrm>
              <a:off x="5742222" y="-7533310"/>
              <a:ext cx="7339652" cy="268525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62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9CE78AD6-4505-3D7E-6209-7EFF275E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32E7F1A8-6F15-9DDC-FAE0-07E659533A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DD3D0-FA71-2394-FE78-7CBCF8F3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27" y="2369181"/>
            <a:ext cx="11922873" cy="833768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For best experience, view in Slide Show fashion</a:t>
            </a:r>
          </a:p>
        </p:txBody>
      </p:sp>
    </p:spTree>
    <p:extLst>
      <p:ext uri="{BB962C8B-B14F-4D97-AF65-F5344CB8AC3E}">
        <p14:creationId xmlns:p14="http://schemas.microsoft.com/office/powerpoint/2010/main" val="234381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0CB2E705-B986-0D66-7752-D2508B2C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A2307535-074E-769E-5439-65D1DEF377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4D87F15-9813-91F3-184F-CF455A70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Statically Programmed Region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4320B-A02C-A121-99DB-76DE7259F636}"/>
              </a:ext>
            </a:extLst>
          </p:cNvPr>
          <p:cNvSpPr txBox="1"/>
          <p:nvPr/>
        </p:nvSpPr>
        <p:spPr>
          <a:xfrm>
            <a:off x="356547" y="1256477"/>
            <a:ext cx="5216349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Matrix Structure Unit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1B89C5-080A-5344-2268-F8AB0734CFA2}"/>
              </a:ext>
            </a:extLst>
          </p:cNvPr>
          <p:cNvSpPr txBox="1"/>
          <p:nvPr/>
        </p:nvSpPr>
        <p:spPr>
          <a:xfrm>
            <a:off x="367207" y="1801089"/>
            <a:ext cx="2462229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Initialize Unit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F03EF7-2AB4-0583-E547-D8F61A2EADF8}"/>
              </a:ext>
            </a:extLst>
          </p:cNvPr>
          <p:cNvSpPr txBox="1"/>
          <p:nvPr/>
        </p:nvSpPr>
        <p:spPr>
          <a:xfrm>
            <a:off x="356548" y="2777973"/>
            <a:ext cx="4614286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Solver Modifier Unit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5AC70-D022-2ED3-0AFE-A2A5DE6C3320}"/>
              </a:ext>
            </a:extLst>
          </p:cNvPr>
          <p:cNvSpPr txBox="1"/>
          <p:nvPr/>
        </p:nvSpPr>
        <p:spPr>
          <a:xfrm>
            <a:off x="367207" y="2277448"/>
            <a:ext cx="5403398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Fine-Grained Reconfiguration Unit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B6F293-3CEB-3FF8-0661-EC17082B3401}"/>
              </a:ext>
            </a:extLst>
          </p:cNvPr>
          <p:cNvGrpSpPr/>
          <p:nvPr/>
        </p:nvGrpSpPr>
        <p:grpSpPr>
          <a:xfrm>
            <a:off x="9542617" y="1656587"/>
            <a:ext cx="2611568" cy="2700016"/>
            <a:chOff x="9542617" y="1656587"/>
            <a:chExt cx="2611568" cy="270001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15A8043-63E3-54B7-3F24-BC38E99E9E9C}"/>
                </a:ext>
              </a:extLst>
            </p:cNvPr>
            <p:cNvSpPr txBox="1"/>
            <p:nvPr/>
          </p:nvSpPr>
          <p:spPr>
            <a:xfrm>
              <a:off x="9542617" y="1839053"/>
              <a:ext cx="1320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 host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158867-4BF4-9996-4F4A-1697A302C9DC}"/>
                </a:ext>
              </a:extLst>
            </p:cNvPr>
            <p:cNvGrpSpPr/>
            <p:nvPr/>
          </p:nvGrpSpPr>
          <p:grpSpPr>
            <a:xfrm>
              <a:off x="9846604" y="1656587"/>
              <a:ext cx="2307581" cy="2700016"/>
              <a:chOff x="9846604" y="1622834"/>
              <a:chExt cx="2307581" cy="2700016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FE8935A-D922-59B1-776F-9C93CA8B01E9}"/>
                  </a:ext>
                </a:extLst>
              </p:cNvPr>
              <p:cNvGrpSpPr/>
              <p:nvPr/>
            </p:nvGrpSpPr>
            <p:grpSpPr>
              <a:xfrm>
                <a:off x="10609640" y="1656587"/>
                <a:ext cx="1544545" cy="986436"/>
                <a:chOff x="10534288" y="963314"/>
                <a:chExt cx="1544545" cy="986436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108F832-03F9-FB67-A636-9F6FE3C516C3}"/>
                    </a:ext>
                  </a:extLst>
                </p:cNvPr>
                <p:cNvSpPr/>
                <p:nvPr/>
              </p:nvSpPr>
              <p:spPr>
                <a:xfrm>
                  <a:off x="10534288" y="963314"/>
                  <a:ext cx="1544545" cy="986436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180CCBE-6660-AC59-BE9B-F27379121251}"/>
                    </a:ext>
                  </a:extLst>
                </p:cNvPr>
                <p:cNvSpPr txBox="1"/>
                <p:nvPr/>
              </p:nvSpPr>
              <p:spPr>
                <a:xfrm>
                  <a:off x="10585308" y="1102589"/>
                  <a:ext cx="13921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Solver Modifier</a:t>
                  </a:r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19D7748-0CA1-C5E4-6269-49C56D4D93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59333" y="1622834"/>
                <a:ext cx="1594851" cy="1053942"/>
              </a:xfrm>
              <a:prstGeom prst="rect">
                <a:avLst/>
              </a:prstGeom>
              <a:solidFill>
                <a:srgbClr val="FF0000">
                  <a:alpha val="1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0CBD07D-871B-6E7B-8331-1E67FCF67A04}"/>
                  </a:ext>
                </a:extLst>
              </p:cNvPr>
              <p:cNvCxnSpPr>
                <a:cxnSpLocks/>
                <a:stCxn id="71" idx="1"/>
              </p:cNvCxnSpPr>
              <p:nvPr/>
            </p:nvCxnSpPr>
            <p:spPr>
              <a:xfrm flipH="1">
                <a:off x="9846604" y="2149805"/>
                <a:ext cx="7127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FF6D1EB-D3EF-359B-BD16-84C768E68A12}"/>
                  </a:ext>
                </a:extLst>
              </p:cNvPr>
              <p:cNvGrpSpPr/>
              <p:nvPr/>
            </p:nvGrpSpPr>
            <p:grpSpPr>
              <a:xfrm rot="16200000">
                <a:off x="10674207" y="2842873"/>
                <a:ext cx="1379234" cy="1580719"/>
                <a:chOff x="1223190" y="2197482"/>
                <a:chExt cx="1379234" cy="1580719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7F7CD7E2-9CAD-239A-F3AF-BA2F84AD30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2474" y="3005932"/>
                  <a:ext cx="86995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0731A64-73FA-54F4-A28D-1B186B7CA203}"/>
                    </a:ext>
                  </a:extLst>
                </p:cNvPr>
                <p:cNvSpPr txBox="1"/>
                <p:nvPr/>
              </p:nvSpPr>
              <p:spPr>
                <a:xfrm rot="5400000">
                  <a:off x="694440" y="2726232"/>
                  <a:ext cx="158071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Divergence </a:t>
                  </a:r>
                </a:p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Flag </a:t>
                  </a:r>
                </a:p>
              </p:txBody>
            </p:sp>
          </p:grpSp>
          <p:sp>
            <p:nvSpPr>
              <p:cNvPr id="85" name="Arrow: Pentagon 237">
                <a:extLst>
                  <a:ext uri="{FF2B5EF4-FFF2-40B4-BE49-F238E27FC236}">
                    <a16:creationId xmlns:a16="http://schemas.microsoft.com/office/drawing/2014/main" id="{2CC195E0-97A1-AF10-FF39-5C6A555CA106}"/>
                  </a:ext>
                </a:extLst>
              </p:cNvPr>
              <p:cNvSpPr/>
              <p:nvPr/>
            </p:nvSpPr>
            <p:spPr>
              <a:xfrm rot="16200000">
                <a:off x="11217951" y="2663559"/>
                <a:ext cx="303245" cy="304982"/>
              </a:xfrm>
              <a:prstGeom prst="homePlate">
                <a:avLst/>
              </a:prstGeom>
              <a:solidFill>
                <a:srgbClr val="FFC000"/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</p:grpSp>
      <p:pic>
        <p:nvPicPr>
          <p:cNvPr id="4" name="Picture 3" descr="A diagram of a matrix structure&#10;&#10;Description automatically generated">
            <a:extLst>
              <a:ext uri="{FF2B5EF4-FFF2-40B4-BE49-F238E27FC236}">
                <a16:creationId xmlns:a16="http://schemas.microsoft.com/office/drawing/2014/main" id="{89AD6BC7-D4B1-60DD-9795-C9036BE45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27" y="1256477"/>
            <a:ext cx="5629294" cy="45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4B33A78A-2930-AACD-B699-C861FE99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25EA7CC1-EDC7-74DD-1C35-1792B30D13F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FFC3772-FC34-ED1A-5C49-E89F8CB0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11835452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Solver Decision &amp; Robust Convergence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B5633-5306-AB56-2529-FA2E06859E9E}"/>
              </a:ext>
            </a:extLst>
          </p:cNvPr>
          <p:cNvSpPr txBox="1"/>
          <p:nvPr/>
        </p:nvSpPr>
        <p:spPr>
          <a:xfrm>
            <a:off x="342755" y="4702543"/>
            <a:ext cx="4658260" cy="1200329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Records if the coefficient matrix is strictly diagonally dominant and symmetric or not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DD1189-4F94-F84C-5D81-A9F672554D5B}"/>
              </a:ext>
            </a:extLst>
          </p:cNvPr>
          <p:cNvGrpSpPr/>
          <p:nvPr/>
        </p:nvGrpSpPr>
        <p:grpSpPr>
          <a:xfrm>
            <a:off x="1431550" y="3003772"/>
            <a:ext cx="2309336" cy="1658566"/>
            <a:chOff x="1185556" y="1770434"/>
            <a:chExt cx="2309336" cy="16585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A5AB16-67BA-ED57-21B6-45E6C74338FA}"/>
                </a:ext>
              </a:extLst>
            </p:cNvPr>
            <p:cNvGrpSpPr/>
            <p:nvPr/>
          </p:nvGrpSpPr>
          <p:grpSpPr>
            <a:xfrm>
              <a:off x="1303097" y="1903237"/>
              <a:ext cx="2087452" cy="1377653"/>
              <a:chOff x="2674697" y="2340981"/>
              <a:chExt cx="2087452" cy="1377653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E853BB6-1CF9-A631-A484-F280483B895B}"/>
                  </a:ext>
                </a:extLst>
              </p:cNvPr>
              <p:cNvSpPr/>
              <p:nvPr/>
            </p:nvSpPr>
            <p:spPr>
              <a:xfrm>
                <a:off x="2674697" y="2370551"/>
                <a:ext cx="2087452" cy="134808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rebuchet MS" panose="020B0703020202090204" pitchFamily="34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8F609E-CBA7-7A0C-34E7-51961908E253}"/>
                  </a:ext>
                </a:extLst>
              </p:cNvPr>
              <p:cNvSpPr txBox="1"/>
              <p:nvPr/>
            </p:nvSpPr>
            <p:spPr>
              <a:xfrm>
                <a:off x="2945940" y="2340981"/>
                <a:ext cx="15600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rebuchet MS" panose="020B0703020202090204" pitchFamily="34" charset="0"/>
                    <a:cs typeface="Arial" panose="020B0604020202020204" pitchFamily="34" charset="0"/>
                  </a:rPr>
                  <a:t>Matrix Structure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A7C25B-4BD4-2898-509D-E3A569B629A0}"/>
                  </a:ext>
                </a:extLst>
              </p:cNvPr>
              <p:cNvSpPr/>
              <p:nvPr/>
            </p:nvSpPr>
            <p:spPr>
              <a:xfrm>
                <a:off x="2926446" y="2707330"/>
                <a:ext cx="1139344" cy="532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rebuchet MS" panose="020B070302020209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C23792-DF4E-09CE-1D6A-B4E3212457A1}"/>
                  </a:ext>
                </a:extLst>
              </p:cNvPr>
              <p:cNvSpPr txBox="1"/>
              <p:nvPr/>
            </p:nvSpPr>
            <p:spPr>
              <a:xfrm>
                <a:off x="2862707" y="2799689"/>
                <a:ext cx="1245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Trebuchet MS" panose="020B0703020202090204" pitchFamily="34" charset="0"/>
                    <a:cs typeface="Arial" panose="020B0604020202020204" pitchFamily="34" charset="0"/>
                  </a:rPr>
                  <a:t>Dominance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C4DA7EC-A099-D523-01E2-92223E2D46C8}"/>
                  </a:ext>
                </a:extLst>
              </p:cNvPr>
              <p:cNvSpPr/>
              <p:nvPr/>
            </p:nvSpPr>
            <p:spPr>
              <a:xfrm>
                <a:off x="3511054" y="3073214"/>
                <a:ext cx="1139344" cy="5326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rebuchet MS" panose="020B070302020209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B48B48-35DC-37B2-110E-3A498573D284}"/>
                  </a:ext>
                </a:extLst>
              </p:cNvPr>
              <p:cNvSpPr txBox="1"/>
              <p:nvPr/>
            </p:nvSpPr>
            <p:spPr>
              <a:xfrm>
                <a:off x="3535530" y="3159031"/>
                <a:ext cx="1148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Trebuchet MS" panose="020B0703020202090204" pitchFamily="34" charset="0"/>
                    <a:cs typeface="Arial" panose="020B0604020202020204" pitchFamily="34" charset="0"/>
                  </a:rPr>
                  <a:t>Symmetry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20ED74-C661-1D56-22EC-C93D6E3F3F1A}"/>
                </a:ext>
              </a:extLst>
            </p:cNvPr>
            <p:cNvSpPr>
              <a:spLocks/>
            </p:cNvSpPr>
            <p:nvPr/>
          </p:nvSpPr>
          <p:spPr>
            <a:xfrm>
              <a:off x="1185556" y="1770434"/>
              <a:ext cx="2309336" cy="1658566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E980DE-445C-984F-ADC3-5132F2AC9B47}"/>
              </a:ext>
            </a:extLst>
          </p:cNvPr>
          <p:cNvGrpSpPr/>
          <p:nvPr/>
        </p:nvGrpSpPr>
        <p:grpSpPr>
          <a:xfrm>
            <a:off x="9960128" y="3136981"/>
            <a:ext cx="1449962" cy="932314"/>
            <a:chOff x="9708618" y="2254182"/>
            <a:chExt cx="1449962" cy="93231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8E4795-1C03-38AC-C1A6-9E98AB68F051}"/>
                </a:ext>
              </a:extLst>
            </p:cNvPr>
            <p:cNvSpPr/>
            <p:nvPr/>
          </p:nvSpPr>
          <p:spPr>
            <a:xfrm>
              <a:off x="9798439" y="2334484"/>
              <a:ext cx="1270320" cy="77171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rebuchet MS" panose="020B070302020209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D25C78-F357-0CD1-AE0D-4C2485B65473}"/>
                </a:ext>
              </a:extLst>
            </p:cNvPr>
            <p:cNvSpPr txBox="1"/>
            <p:nvPr/>
          </p:nvSpPr>
          <p:spPr>
            <a:xfrm>
              <a:off x="9999767" y="2463929"/>
              <a:ext cx="873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atin typeface="Trebuchet MS" panose="020B0703020202090204" pitchFamily="34" charset="0"/>
                  <a:cs typeface="Arial" panose="020B0604020202020204" pitchFamily="34" charset="0"/>
                </a:rPr>
                <a:t>Solver </a:t>
              </a:r>
            </a:p>
            <a:p>
              <a:pPr algn="ctr"/>
              <a:r>
                <a:rPr lang="en-US" sz="1400" b="1">
                  <a:latin typeface="Trebuchet MS" panose="020B0703020202090204" pitchFamily="34" charset="0"/>
                  <a:cs typeface="Arial" panose="020B0604020202020204" pitchFamily="34" charset="0"/>
                </a:rPr>
                <a:t>Modifier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C7CB71-75BA-77C5-5BFF-905D6C51F142}"/>
                </a:ext>
              </a:extLst>
            </p:cNvPr>
            <p:cNvSpPr>
              <a:spLocks/>
            </p:cNvSpPr>
            <p:nvPr/>
          </p:nvSpPr>
          <p:spPr>
            <a:xfrm>
              <a:off x="9708618" y="2254182"/>
              <a:ext cx="1449962" cy="932314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anose="020B070302020209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5610B7-2623-C540-5BBB-D83FB58F933F}"/>
              </a:ext>
            </a:extLst>
          </p:cNvPr>
          <p:cNvGrpSpPr/>
          <p:nvPr/>
        </p:nvGrpSpPr>
        <p:grpSpPr>
          <a:xfrm>
            <a:off x="4212448" y="1582973"/>
            <a:ext cx="5431131" cy="771711"/>
            <a:chOff x="4115846" y="854991"/>
            <a:chExt cx="5431131" cy="7717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0D3D5D-D95A-AB1B-3F84-2F03075B57E7}"/>
                </a:ext>
              </a:extLst>
            </p:cNvPr>
            <p:cNvSpPr>
              <a:spLocks/>
            </p:cNvSpPr>
            <p:nvPr/>
          </p:nvSpPr>
          <p:spPr>
            <a:xfrm>
              <a:off x="4115846" y="854991"/>
              <a:ext cx="5431131" cy="7717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rebuchet MS" panose="020B070302020209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DDAD6C-1899-DD22-7815-59A9BC9BD17A}"/>
                </a:ext>
              </a:extLst>
            </p:cNvPr>
            <p:cNvSpPr txBox="1"/>
            <p:nvPr/>
          </p:nvSpPr>
          <p:spPr>
            <a:xfrm>
              <a:off x="5539888" y="1003176"/>
              <a:ext cx="1630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rebuchet MS" panose="020B0703020202090204" pitchFamily="34" charset="0"/>
                  <a:cs typeface="Arial" panose="020B0604020202020204" pitchFamily="34" charset="0"/>
                </a:rPr>
                <a:t>Host Side</a:t>
              </a:r>
            </a:p>
          </p:txBody>
        </p:sp>
        <p:pic>
          <p:nvPicPr>
            <p:cNvPr id="27" name="Graphic 26" descr="Processor with solid fill">
              <a:extLst>
                <a:ext uri="{FF2B5EF4-FFF2-40B4-BE49-F238E27FC236}">
                  <a16:creationId xmlns:a16="http://schemas.microsoft.com/office/drawing/2014/main" id="{07BFFCC2-1485-E387-700F-B71B89124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73447" y="864317"/>
              <a:ext cx="747132" cy="747132"/>
            </a:xfrm>
            <a:prstGeom prst="rect">
              <a:avLst/>
            </a:prstGeom>
          </p:spPr>
        </p:pic>
        <p:pic>
          <p:nvPicPr>
            <p:cNvPr id="28" name="Picture 27" descr="A logo for a company&#10;&#10;Description automatically generated">
              <a:extLst>
                <a:ext uri="{FF2B5EF4-FFF2-40B4-BE49-F238E27FC236}">
                  <a16:creationId xmlns:a16="http://schemas.microsoft.com/office/drawing/2014/main" id="{05F1785D-F3F0-8C16-AF64-2E3410E5B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2" t="32183" r="11619" b="29924"/>
            <a:stretch/>
          </p:blipFill>
          <p:spPr>
            <a:xfrm>
              <a:off x="7847318" y="978635"/>
              <a:ext cx="1542191" cy="521744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16FF16D-1916-25C2-4509-D252AEB1A56A}"/>
              </a:ext>
            </a:extLst>
          </p:cNvPr>
          <p:cNvGrpSpPr/>
          <p:nvPr/>
        </p:nvGrpSpPr>
        <p:grpSpPr>
          <a:xfrm>
            <a:off x="2940184" y="2335593"/>
            <a:ext cx="2728635" cy="1556758"/>
            <a:chOff x="2940184" y="2335593"/>
            <a:chExt cx="2728635" cy="155675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6C175D2-FAC4-40FE-A338-99F2A97E7106}"/>
                </a:ext>
              </a:extLst>
            </p:cNvPr>
            <p:cNvGrpSpPr/>
            <p:nvPr/>
          </p:nvGrpSpPr>
          <p:grpSpPr>
            <a:xfrm>
              <a:off x="3740886" y="3345611"/>
              <a:ext cx="1147172" cy="546740"/>
              <a:chOff x="3740886" y="3345611"/>
              <a:chExt cx="1147172" cy="54674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4452997-00DF-8103-7DEC-DFA578FC7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8058" y="3345611"/>
                <a:ext cx="0" cy="5439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0B1CA97-B320-2057-5B95-75EBCE4537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0886" y="3889590"/>
                <a:ext cx="1147172" cy="27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108F3E1-D49B-89C7-59EA-0FE433C388C5}"/>
                </a:ext>
              </a:extLst>
            </p:cNvPr>
            <p:cNvGrpSpPr/>
            <p:nvPr/>
          </p:nvGrpSpPr>
          <p:grpSpPr>
            <a:xfrm>
              <a:off x="2940184" y="2335593"/>
              <a:ext cx="2728635" cy="1260112"/>
              <a:chOff x="2806008" y="2381110"/>
              <a:chExt cx="2728635" cy="1260112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9BC9925-F746-5FED-6F12-F8E20FD9C5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5165" y="2381110"/>
                <a:ext cx="0" cy="702964"/>
              </a:xfrm>
              <a:prstGeom prst="straightConnector1">
                <a:avLst/>
              </a:prstGeom>
              <a:ln w="34925" cmpd="thickThin">
                <a:solidFill>
                  <a:srgbClr val="FF0000"/>
                </a:solidFill>
                <a:prstDash val="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A5A588C-343D-A26D-92DE-9919CBB09635}"/>
                  </a:ext>
                </a:extLst>
              </p:cNvPr>
              <p:cNvGrpSpPr/>
              <p:nvPr/>
            </p:nvGrpSpPr>
            <p:grpSpPr>
              <a:xfrm>
                <a:off x="2806008" y="2450820"/>
                <a:ext cx="2728635" cy="1190402"/>
                <a:chOff x="2806008" y="2450820"/>
                <a:chExt cx="2728635" cy="1190402"/>
              </a:xfrm>
            </p:grpSpPr>
            <p:sp>
              <p:nvSpPr>
                <p:cNvPr id="33" name="Diagonal Stripe 32">
                  <a:extLst>
                    <a:ext uri="{FF2B5EF4-FFF2-40B4-BE49-F238E27FC236}">
                      <a16:creationId xmlns:a16="http://schemas.microsoft.com/office/drawing/2014/main" id="{0F269011-64EC-29B7-D33D-19F8C08D31E1}"/>
                    </a:ext>
                  </a:extLst>
                </p:cNvPr>
                <p:cNvSpPr/>
                <p:nvPr/>
              </p:nvSpPr>
              <p:spPr>
                <a:xfrm rot="2634942">
                  <a:off x="4500529" y="2958832"/>
                  <a:ext cx="713702" cy="682390"/>
                </a:xfrm>
                <a:prstGeom prst="diagStrip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Trebuchet MS" panose="020B070302020209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5581545-6D9B-38FC-ED67-9301D527CF39}"/>
                    </a:ext>
                  </a:extLst>
                </p:cNvPr>
                <p:cNvSpPr txBox="1"/>
                <p:nvPr/>
              </p:nvSpPr>
              <p:spPr>
                <a:xfrm>
                  <a:off x="4595778" y="3046691"/>
                  <a:ext cx="93886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latin typeface="Trebuchet MS" panose="020B0703020202090204" pitchFamily="34" charset="0"/>
                      <a:cs typeface="Arial" panose="020B0604020202020204" pitchFamily="34" charset="0"/>
                    </a:rPr>
                    <a:t>MUX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16020A-8B18-DCA6-C114-4820EE6455F1}"/>
                    </a:ext>
                  </a:extLst>
                </p:cNvPr>
                <p:cNvSpPr txBox="1"/>
                <p:nvPr/>
              </p:nvSpPr>
              <p:spPr>
                <a:xfrm>
                  <a:off x="2806008" y="2450820"/>
                  <a:ext cx="20608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latin typeface="Trebuchet MS" panose="020B0703020202090204" pitchFamily="34" charset="0"/>
                      <a:cs typeface="Arial" panose="020B0604020202020204" pitchFamily="34" charset="0"/>
                    </a:rPr>
                    <a:t>Requests the bitstream of a solver</a:t>
                  </a:r>
                </a:p>
              </p:txBody>
            </p:sp>
          </p:grp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414E67-8106-AFB5-DC48-5BAB47A6BA04}"/>
              </a:ext>
            </a:extLst>
          </p:cNvPr>
          <p:cNvCxnSpPr>
            <a:cxnSpLocks/>
          </p:cNvCxnSpPr>
          <p:nvPr/>
        </p:nvCxnSpPr>
        <p:spPr>
          <a:xfrm>
            <a:off x="6420050" y="2351155"/>
            <a:ext cx="0" cy="1489031"/>
          </a:xfrm>
          <a:prstGeom prst="straightConnector1">
            <a:avLst/>
          </a:prstGeom>
          <a:ln w="34925" cmpd="thickThin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7EA21DB-71B7-0F7A-96BC-22FF2A274E50}"/>
              </a:ext>
            </a:extLst>
          </p:cNvPr>
          <p:cNvSpPr txBox="1"/>
          <p:nvPr/>
        </p:nvSpPr>
        <p:spPr>
          <a:xfrm>
            <a:off x="6436506" y="2391847"/>
            <a:ext cx="202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Sends the bitstream of a solver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CAAE0F-36C8-59FB-86BC-D9A913F176AA}"/>
              </a:ext>
            </a:extLst>
          </p:cNvPr>
          <p:cNvCxnSpPr>
            <a:cxnSpLocks/>
          </p:cNvCxnSpPr>
          <p:nvPr/>
        </p:nvCxnSpPr>
        <p:spPr>
          <a:xfrm>
            <a:off x="5094827" y="3595283"/>
            <a:ext cx="48335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60F5055-2C93-4E8A-5946-6C2E64C1917E}"/>
              </a:ext>
            </a:extLst>
          </p:cNvPr>
          <p:cNvCxnSpPr>
            <a:cxnSpLocks/>
          </p:cNvCxnSpPr>
          <p:nvPr/>
        </p:nvCxnSpPr>
        <p:spPr>
          <a:xfrm>
            <a:off x="8603096" y="5083189"/>
            <a:ext cx="20503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2688BFF-897D-43D6-4B5E-A59D4DE4DB5E}"/>
              </a:ext>
            </a:extLst>
          </p:cNvPr>
          <p:cNvCxnSpPr>
            <a:cxnSpLocks/>
          </p:cNvCxnSpPr>
          <p:nvPr/>
        </p:nvCxnSpPr>
        <p:spPr>
          <a:xfrm flipV="1">
            <a:off x="10653417" y="4069295"/>
            <a:ext cx="0" cy="1013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48E7C6C-CC27-6A44-AB79-EEC8A1207295}"/>
              </a:ext>
            </a:extLst>
          </p:cNvPr>
          <p:cNvCxnSpPr>
            <a:cxnSpLocks/>
          </p:cNvCxnSpPr>
          <p:nvPr/>
        </p:nvCxnSpPr>
        <p:spPr>
          <a:xfrm flipV="1">
            <a:off x="5077615" y="3345611"/>
            <a:ext cx="0" cy="271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741F736-B289-4DC0-C567-F2CA0AD47735}"/>
              </a:ext>
            </a:extLst>
          </p:cNvPr>
          <p:cNvGrpSpPr/>
          <p:nvPr/>
        </p:nvGrpSpPr>
        <p:grpSpPr>
          <a:xfrm>
            <a:off x="5909209" y="3823679"/>
            <a:ext cx="2693887" cy="1544058"/>
            <a:chOff x="5909209" y="3823679"/>
            <a:chExt cx="2693887" cy="154405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7F1A422-B072-5095-5988-276DD6C1345C}"/>
                </a:ext>
              </a:extLst>
            </p:cNvPr>
            <p:cNvSpPr>
              <a:spLocks/>
            </p:cNvSpPr>
            <p:nvPr/>
          </p:nvSpPr>
          <p:spPr>
            <a:xfrm>
              <a:off x="5909209" y="3823679"/>
              <a:ext cx="2693887" cy="154405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557585-E909-0E64-9FDC-28A6F91736D1}"/>
                </a:ext>
              </a:extLst>
            </p:cNvPr>
            <p:cNvSpPr txBox="1"/>
            <p:nvPr/>
          </p:nvSpPr>
          <p:spPr>
            <a:xfrm>
              <a:off x="6126817" y="4438669"/>
              <a:ext cx="2334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Trebuchet MS" panose="020B0703020202090204" pitchFamily="34" charset="0"/>
                  <a:cs typeface="Arial" panose="020B0604020202020204" pitchFamily="34" charset="0"/>
                </a:rPr>
                <a:t>Reconfigurable Region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CF95F58-1697-6B1B-FA68-095565E82EAF}"/>
                </a:ext>
              </a:extLst>
            </p:cNvPr>
            <p:cNvSpPr>
              <a:spLocks/>
            </p:cNvSpPr>
            <p:nvPr/>
          </p:nvSpPr>
          <p:spPr>
            <a:xfrm>
              <a:off x="6010567" y="3927107"/>
              <a:ext cx="2491172" cy="132079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9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0D8489F6-7A1F-C9DA-14FD-B1CC95D23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00DCB26B-954A-2091-A661-7B50AF87189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3055232-2C4D-FE81-D538-C0C0854C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PE/Resource Allocation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260B9-500E-0A0E-7780-4BEB4CBB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7944"/>
            <a:ext cx="5644506" cy="1859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50C14D-04CA-088C-CC84-D5BFAB26A1AC}"/>
              </a:ext>
            </a:extLst>
          </p:cNvPr>
          <p:cNvSpPr txBox="1"/>
          <p:nvPr/>
        </p:nvSpPr>
        <p:spPr>
          <a:xfrm>
            <a:off x="356548" y="1256477"/>
            <a:ext cx="4614286" cy="40011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  <a:cs typeface="Times New Roman" panose="02020603050405020304" pitchFamily="18" charset="0"/>
              </a:rPr>
              <a:t>In an ideal case, for each row: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D62A3C-7090-5DF4-C90C-9B21B4191C01}"/>
                  </a:ext>
                </a:extLst>
              </p:cNvPr>
              <p:cNvSpPr txBox="1"/>
              <p:nvPr/>
            </p:nvSpPr>
            <p:spPr>
              <a:xfrm>
                <a:off x="356548" y="1656587"/>
                <a:ext cx="62208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b="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umber</a:t>
                </a:r>
                <a:r>
                  <a:rPr lang="en-US" sz="180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of PEs =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Number of </a:t>
                </a:r>
                <a:r>
                  <a:rPr lang="en-US" sz="1800" b="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on</a:t>
                </a:r>
                <a:r>
                  <a:rPr lang="en-US" sz="1800" b="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-Zero</a:t>
                </a:r>
                <a:r>
                  <a:rPr lang="en-US" sz="180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s (NNZ)</a:t>
                </a:r>
                <a:r>
                  <a:rPr lang="en-US" sz="1800" b="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in that row</a:t>
                </a:r>
                <a:r>
                  <a:rPr lang="en-US" sz="1800" i="0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latin typeface="Trebuchet MS" panose="020B070302020209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D62A3C-7090-5DF4-C90C-9B21B4191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48" y="1656587"/>
                <a:ext cx="6220838" cy="369332"/>
              </a:xfrm>
              <a:prstGeom prst="rect">
                <a:avLst/>
              </a:prstGeom>
              <a:blipFill>
                <a:blip r:embed="rId4"/>
                <a:stretch>
                  <a:fillRect l="-61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81C0786-7FA5-EC1A-B765-33F20298B0A5}"/>
              </a:ext>
            </a:extLst>
          </p:cNvPr>
          <p:cNvSpPr txBox="1"/>
          <p:nvPr/>
        </p:nvSpPr>
        <p:spPr>
          <a:xfrm>
            <a:off x="7874941" y="1397315"/>
            <a:ext cx="3960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anose="020B0703020202090204" pitchFamily="34" charset="0"/>
                <a:cs typeface="Times New Roman" panose="02020603050405020304" pitchFamily="18" charset="0"/>
              </a:rPr>
              <a:t>Not practical </a:t>
            </a:r>
          </a:p>
          <a:p>
            <a:pPr algn="ctr"/>
            <a:r>
              <a:rPr lang="en-US" sz="1800" dirty="0">
                <a:latin typeface="Trebuchet MS" panose="020B0703020202090204" pitchFamily="34" charset="0"/>
                <a:cs typeface="Times New Roman" panose="02020603050405020304" pitchFamily="18" charset="0"/>
              </a:rPr>
              <a:t>Massive reconfiguration overhead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1F8E2D-2015-392E-B826-5D380BF5C538}"/>
              </a:ext>
            </a:extLst>
          </p:cNvPr>
          <p:cNvCxnSpPr>
            <a:cxnSpLocks/>
          </p:cNvCxnSpPr>
          <p:nvPr/>
        </p:nvCxnSpPr>
        <p:spPr>
          <a:xfrm flipV="1">
            <a:off x="6699382" y="1841253"/>
            <a:ext cx="1175559" cy="1"/>
          </a:xfrm>
          <a:prstGeom prst="straightConnector1">
            <a:avLst/>
          </a:prstGeom>
          <a:ln w="47625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983DC1F-CD4B-0C00-612E-98ACD889C2AE}"/>
              </a:ext>
            </a:extLst>
          </p:cNvPr>
          <p:cNvSpPr txBox="1"/>
          <p:nvPr/>
        </p:nvSpPr>
        <p:spPr>
          <a:xfrm>
            <a:off x="356547" y="2357167"/>
            <a:ext cx="9403469" cy="40011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Solution: </a:t>
            </a:r>
            <a:r>
              <a:rPr lang="en-US" sz="2000" dirty="0">
                <a:latin typeface="Trebuchet MS" panose="020B0703020202090204" pitchFamily="34" charset="0"/>
                <a:cs typeface="Times New Roman" panose="02020603050405020304" pitchFamily="18" charset="0"/>
              </a:rPr>
              <a:t>Make sets of rows and find optimal resource allocation for that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863B02-95A9-9DCD-C49B-E9BC22804565}"/>
                  </a:ext>
                </a:extLst>
              </p:cNvPr>
              <p:cNvSpPr txBox="1"/>
              <p:nvPr/>
            </p:nvSpPr>
            <p:spPr>
              <a:xfrm>
                <a:off x="576682" y="3404767"/>
                <a:ext cx="29583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𝑂𝑝𝑡𝑖𝑚𝑎𝑙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𝑎𝑙𝑙𝑜𝑐𝑎𝑡𝑖𝑜𝑛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000" dirty="0"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863B02-95A9-9DCD-C49B-E9BC22804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2" y="3404767"/>
                <a:ext cx="2958310" cy="307777"/>
              </a:xfrm>
              <a:prstGeom prst="rect">
                <a:avLst/>
              </a:prstGeom>
              <a:blipFill>
                <a:blip r:embed="rId5"/>
                <a:stretch>
                  <a:fillRect l="-2137" t="-8000" r="-256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9C312EDC-A4A4-8A96-50C5-56D75E0CE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872" y="3228096"/>
            <a:ext cx="2738018" cy="603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30AA6F-99DA-B282-743A-331396FC5DE8}"/>
                  </a:ext>
                </a:extLst>
              </p:cNvPr>
              <p:cNvSpPr txBox="1"/>
              <p:nvPr/>
            </p:nvSpPr>
            <p:spPr>
              <a:xfrm>
                <a:off x="576682" y="4158437"/>
                <a:ext cx="3685432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𝑆𝑒𝑡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𝑆𝑎𝑚𝑝𝑙𝑖𝑛𝑔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30AA6F-99DA-B282-743A-331396FC5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2" y="4158437"/>
                <a:ext cx="3685432" cy="639086"/>
              </a:xfrm>
              <a:prstGeom prst="rect">
                <a:avLst/>
              </a:prstGeom>
              <a:blipFill>
                <a:blip r:embed="rId7"/>
                <a:stretch>
                  <a:fillRect l="-1031" t="-7843" r="-68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8669AE-AB36-E551-7B20-62D7D02A628A}"/>
                  </a:ext>
                </a:extLst>
              </p:cNvPr>
              <p:cNvSpPr txBox="1"/>
              <p:nvPr/>
            </p:nvSpPr>
            <p:spPr>
              <a:xfrm>
                <a:off x="576682" y="5131752"/>
                <a:ext cx="37115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𝑆𝑎𝑚𝑝𝑙𝑖𝑛𝑔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𝑆𝑒𝑡𝑠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8669AE-AB36-E551-7B20-62D7D02A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2" y="5131752"/>
                <a:ext cx="3711592" cy="307777"/>
              </a:xfrm>
              <a:prstGeom prst="rect">
                <a:avLst/>
              </a:prstGeom>
              <a:blipFill>
                <a:blip r:embed="rId8"/>
                <a:stretch>
                  <a:fillRect l="-1706" t="-8000" r="-68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3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  <p:bldP spid="26" grpId="0"/>
      <p:bldP spid="27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A821BC5B-FB74-867F-3AE7-6C218759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0635F-A115-2B7B-FAB2-8E23CA4E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65"/>
          <a:stretch/>
        </p:blipFill>
        <p:spPr>
          <a:xfrm>
            <a:off x="5943600" y="1508018"/>
            <a:ext cx="6237470" cy="3761854"/>
          </a:xfrm>
          <a:prstGeom prst="rect">
            <a:avLst/>
          </a:prstGeom>
        </p:spPr>
      </p:pic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61FD7EF4-5CF2-9DCB-E452-A78E9A2E69E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818A130-9E2F-AC8D-F326-91ECBE39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401639"/>
            <a:ext cx="10868500" cy="8337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Multi-Stage Iterative Decision (MSID) Chain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4A1C0-A032-6703-7573-539A4F819460}"/>
              </a:ext>
            </a:extLst>
          </p:cNvPr>
          <p:cNvSpPr txBox="1"/>
          <p:nvPr/>
        </p:nvSpPr>
        <p:spPr>
          <a:xfrm>
            <a:off x="356548" y="1579636"/>
            <a:ext cx="5148772" cy="1938992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Problem:</a:t>
            </a: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 If the optimal number of PEs between sets is not very different, we can end up incurring undesired reconfiguration overhead. </a:t>
            </a:r>
            <a:endParaRPr lang="en-US" sz="2400" b="1" i="1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4529C6-1EB1-A9D3-5012-6C978A0DE355}"/>
              </a:ext>
            </a:extLst>
          </p:cNvPr>
          <p:cNvSpPr txBox="1"/>
          <p:nvPr/>
        </p:nvSpPr>
        <p:spPr>
          <a:xfrm>
            <a:off x="356548" y="3708704"/>
            <a:ext cx="4461258" cy="156966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Solution: </a:t>
            </a: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Iteratively decide if the number of allocated PEs between consecutive sets have a considerable difference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C313D-C0A1-0757-0717-F6EC5FDED9F2}"/>
              </a:ext>
            </a:extLst>
          </p:cNvPr>
          <p:cNvSpPr/>
          <p:nvPr/>
        </p:nvSpPr>
        <p:spPr>
          <a:xfrm>
            <a:off x="356548" y="1538254"/>
            <a:ext cx="5148772" cy="391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B7C52A-2F26-DFC7-FB03-82EFB443540D}"/>
              </a:ext>
            </a:extLst>
          </p:cNvPr>
          <p:cNvGrpSpPr/>
          <p:nvPr/>
        </p:nvGrpSpPr>
        <p:grpSpPr>
          <a:xfrm>
            <a:off x="493999" y="1644739"/>
            <a:ext cx="6101201" cy="1848538"/>
            <a:chOff x="493999" y="1644739"/>
            <a:chExt cx="6101201" cy="18485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BF3A24-1CA1-4CF1-7F8D-AB2EF46BF09C}"/>
                </a:ext>
              </a:extLst>
            </p:cNvPr>
            <p:cNvSpPr txBox="1"/>
            <p:nvPr/>
          </p:nvSpPr>
          <p:spPr>
            <a:xfrm>
              <a:off x="493999" y="1799111"/>
              <a:ext cx="51379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rebuchet MS" panose="020B0703020202090204" pitchFamily="34" charset="0"/>
                </a:rPr>
                <a:t>Stage0:</a:t>
              </a:r>
              <a:r>
                <a:rPr lang="en-US" sz="2000" dirty="0">
                  <a:latin typeface="Trebuchet MS" panose="020B0703020202090204" pitchFamily="34" charset="0"/>
                </a:rPr>
                <a:t> Must reconfigure for 6 sets of rows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86E8DF-DC7D-A399-35AE-122F56A4D761}"/>
                </a:ext>
              </a:extLst>
            </p:cNvPr>
            <p:cNvSpPr/>
            <p:nvPr/>
          </p:nvSpPr>
          <p:spPr>
            <a:xfrm>
              <a:off x="5851084" y="1644739"/>
              <a:ext cx="744116" cy="184853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26D8A-85BE-F5DD-9143-BDC3CCF5A586}"/>
              </a:ext>
            </a:extLst>
          </p:cNvPr>
          <p:cNvGrpSpPr/>
          <p:nvPr/>
        </p:nvGrpSpPr>
        <p:grpSpPr>
          <a:xfrm>
            <a:off x="493999" y="1580462"/>
            <a:ext cx="11530363" cy="1848538"/>
            <a:chOff x="493999" y="1580462"/>
            <a:chExt cx="11530363" cy="18485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8108A6-9103-7A18-81D6-75FA3AF5CC51}"/>
                </a:ext>
              </a:extLst>
            </p:cNvPr>
            <p:cNvSpPr txBox="1"/>
            <p:nvPr/>
          </p:nvSpPr>
          <p:spPr>
            <a:xfrm>
              <a:off x="493999" y="1799111"/>
              <a:ext cx="49172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rebuchet MS" panose="020B0703020202090204" pitchFamily="34" charset="0"/>
                </a:rPr>
                <a:t>Stage(</a:t>
              </a:r>
              <a:r>
                <a:rPr lang="en-US" sz="2000" b="1" dirty="0" err="1">
                  <a:latin typeface="Trebuchet MS" panose="020B0703020202090204" pitchFamily="34" charset="0"/>
                </a:rPr>
                <a:t>rOpt</a:t>
              </a:r>
              <a:r>
                <a:rPr lang="en-US" sz="2000" b="1" dirty="0">
                  <a:latin typeface="Trebuchet MS" panose="020B0703020202090204" pitchFamily="34" charset="0"/>
                </a:rPr>
                <a:t>): </a:t>
              </a:r>
              <a:r>
                <a:rPr lang="en-US" sz="2000" dirty="0">
                  <a:latin typeface="Trebuchet MS" panose="020B0703020202090204" pitchFamily="34" charset="0"/>
                </a:rPr>
                <a:t>Reconfiguration instances reduced to only 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F4D0D5-CEC4-CF61-0956-1572624BBBC3}"/>
                </a:ext>
              </a:extLst>
            </p:cNvPr>
            <p:cNvSpPr/>
            <p:nvPr/>
          </p:nvSpPr>
          <p:spPr>
            <a:xfrm>
              <a:off x="11280246" y="1580462"/>
              <a:ext cx="744116" cy="184853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6B6A41C-9CF9-B17A-3FB7-9CEF730859E9}"/>
              </a:ext>
            </a:extLst>
          </p:cNvPr>
          <p:cNvSpPr/>
          <p:nvPr/>
        </p:nvSpPr>
        <p:spPr>
          <a:xfrm>
            <a:off x="6687716" y="1644738"/>
            <a:ext cx="5493354" cy="335398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264990-9FDD-85B4-4281-866640C2E5BE}"/>
              </a:ext>
            </a:extLst>
          </p:cNvPr>
          <p:cNvSpPr/>
          <p:nvPr/>
        </p:nvSpPr>
        <p:spPr>
          <a:xfrm>
            <a:off x="5724460" y="1642965"/>
            <a:ext cx="5493354" cy="335398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26525B5F-5980-9A52-C9C4-A9AFAA0D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A4F72934-CE54-AA53-2FBB-382A15F7AC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0D94E1D-DE11-4A8B-9824-4A4A28E9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Reconfigurable Solver Unit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8EB34-E169-DAE3-98E1-BC8B1E8BA521}"/>
              </a:ext>
            </a:extLst>
          </p:cNvPr>
          <p:cNvSpPr txBox="1"/>
          <p:nvPr/>
        </p:nvSpPr>
        <p:spPr>
          <a:xfrm>
            <a:off x="356548" y="1256477"/>
            <a:ext cx="5485452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Host will dynamically reconfigure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42E987-88E7-CC3B-765D-7EA8992A50AB}"/>
              </a:ext>
            </a:extLst>
          </p:cNvPr>
          <p:cNvSpPr txBox="1"/>
          <p:nvPr/>
        </p:nvSpPr>
        <p:spPr>
          <a:xfrm>
            <a:off x="356548" y="1859822"/>
            <a:ext cx="4614286" cy="830997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Dynamic SpMV kernel – Nested reconfiguration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04C6A9-3AF7-DA92-DC0A-75BBF61B75FF}"/>
              </a:ext>
            </a:extLst>
          </p:cNvPr>
          <p:cNvSpPr txBox="1"/>
          <p:nvPr/>
        </p:nvSpPr>
        <p:spPr>
          <a:xfrm>
            <a:off x="356548" y="2773036"/>
            <a:ext cx="4614286" cy="461665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Static Dense Kernels</a:t>
            </a:r>
          </a:p>
        </p:txBody>
      </p:sp>
      <p:pic>
        <p:nvPicPr>
          <p:cNvPr id="3" name="Picture 2" descr="A diagram of a software&#10;&#10;Description automatically generated">
            <a:extLst>
              <a:ext uri="{FF2B5EF4-FFF2-40B4-BE49-F238E27FC236}">
                <a16:creationId xmlns:a16="http://schemas.microsoft.com/office/drawing/2014/main" id="{682DDAE7-18DF-1C62-2932-859F145C6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518846"/>
            <a:ext cx="6350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3D7E541A-7C6C-5E3D-F1D8-038161544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599B6467-6A40-93B1-E32B-3FA4E7FF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FBA9B11-F337-FEC8-CD95-ABA15D4C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223276"/>
            <a:ext cx="3227532" cy="833768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>
                <a:latin typeface="Trebuchet MS" panose="020B0703020202090204" pitchFamily="34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A4ECC-56A4-390C-EEAC-303D323A0FC7}"/>
              </a:ext>
            </a:extLst>
          </p:cNvPr>
          <p:cNvSpPr/>
          <p:nvPr/>
        </p:nvSpPr>
        <p:spPr>
          <a:xfrm>
            <a:off x="8646716" y="2741816"/>
            <a:ext cx="161246" cy="860757"/>
          </a:xfrm>
          <a:prstGeom prst="rect">
            <a:avLst/>
          </a:prstGeom>
          <a:pattFill prst="lgCheck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27CF63-1979-9083-CBA8-ABE344CE31D4}"/>
              </a:ext>
            </a:extLst>
          </p:cNvPr>
          <p:cNvCxnSpPr/>
          <p:nvPr/>
        </p:nvCxnSpPr>
        <p:spPr>
          <a:xfrm flipV="1">
            <a:off x="8525352" y="1975804"/>
            <a:ext cx="0" cy="16584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83B747-9985-5006-7F4D-56E33A9B68A4}"/>
              </a:ext>
            </a:extLst>
          </p:cNvPr>
          <p:cNvCxnSpPr>
            <a:cxnSpLocks/>
          </p:cNvCxnSpPr>
          <p:nvPr/>
        </p:nvCxnSpPr>
        <p:spPr>
          <a:xfrm flipV="1">
            <a:off x="8538729" y="3612817"/>
            <a:ext cx="2401644" cy="8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E9C7393-E7C3-3C7E-CAC6-EA7CF3130FE4}"/>
              </a:ext>
            </a:extLst>
          </p:cNvPr>
          <p:cNvSpPr/>
          <p:nvPr/>
        </p:nvSpPr>
        <p:spPr>
          <a:xfrm>
            <a:off x="9015127" y="2225573"/>
            <a:ext cx="143159" cy="1377000"/>
          </a:xfrm>
          <a:prstGeom prst="rect">
            <a:avLst/>
          </a:prstGeom>
          <a:pattFill prst="pct60">
            <a:fgClr>
              <a:srgbClr val="FFC0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8874E9-54B2-A6D9-2CCB-DD8B995040F7}"/>
              </a:ext>
            </a:extLst>
          </p:cNvPr>
          <p:cNvSpPr/>
          <p:nvPr/>
        </p:nvSpPr>
        <p:spPr>
          <a:xfrm>
            <a:off x="9429847" y="2830039"/>
            <a:ext cx="143159" cy="779391"/>
          </a:xfrm>
          <a:prstGeom prst="rect">
            <a:avLst/>
          </a:prstGeom>
          <a:pattFill prst="pct75">
            <a:fgClr>
              <a:schemeClr val="accent5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A0D6E1-9075-9E7C-B54F-69B5577C5941}"/>
              </a:ext>
            </a:extLst>
          </p:cNvPr>
          <p:cNvSpPr/>
          <p:nvPr/>
        </p:nvSpPr>
        <p:spPr>
          <a:xfrm>
            <a:off x="9804054" y="3068423"/>
            <a:ext cx="143159" cy="529631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CB7587-6AC0-5DEE-ECD0-0E2E7A928C98}"/>
              </a:ext>
            </a:extLst>
          </p:cNvPr>
          <p:cNvSpPr/>
          <p:nvPr/>
        </p:nvSpPr>
        <p:spPr>
          <a:xfrm>
            <a:off x="10534186" y="2555327"/>
            <a:ext cx="143159" cy="1041794"/>
          </a:xfrm>
          <a:prstGeom prst="rect">
            <a:avLst/>
          </a:prstGeom>
          <a:pattFill prst="pct60">
            <a:fgClr>
              <a:srgbClr val="10D10E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30FC52-B3C6-D553-CA5F-7685B7773802}"/>
              </a:ext>
            </a:extLst>
          </p:cNvPr>
          <p:cNvSpPr/>
          <p:nvPr/>
        </p:nvSpPr>
        <p:spPr>
          <a:xfrm>
            <a:off x="10160504" y="3297307"/>
            <a:ext cx="143158" cy="312123"/>
          </a:xfrm>
          <a:prstGeom prst="rect">
            <a:avLst/>
          </a:prstGeom>
          <a:pattFill prst="smCheck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70302020209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5FB0B8-7B78-7D80-844E-DC4CAE39912A}"/>
              </a:ext>
            </a:extLst>
          </p:cNvPr>
          <p:cNvGrpSpPr/>
          <p:nvPr/>
        </p:nvGrpSpPr>
        <p:grpSpPr>
          <a:xfrm>
            <a:off x="8664024" y="1929118"/>
            <a:ext cx="1938390" cy="1207327"/>
            <a:chOff x="7092847" y="2311468"/>
            <a:chExt cx="1938390" cy="120732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571034-1BBE-6DB5-9AAA-5425DF3E3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7080" y="2335315"/>
              <a:ext cx="401267" cy="52333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3A2660-2FEA-4DA2-DE07-607D7867554C}"/>
                </a:ext>
              </a:extLst>
            </p:cNvPr>
            <p:cNvCxnSpPr>
              <a:cxnSpLocks/>
            </p:cNvCxnSpPr>
            <p:nvPr/>
          </p:nvCxnSpPr>
          <p:spPr>
            <a:xfrm>
              <a:off x="7528348" y="2335315"/>
              <a:ext cx="414720" cy="60482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9F4A8B-A401-B56F-9680-5ED4FB827259}"/>
                </a:ext>
              </a:extLst>
            </p:cNvPr>
            <p:cNvCxnSpPr>
              <a:cxnSpLocks/>
            </p:cNvCxnSpPr>
            <p:nvPr/>
          </p:nvCxnSpPr>
          <p:spPr>
            <a:xfrm>
              <a:off x="7933473" y="2929966"/>
              <a:ext cx="372828" cy="3680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4069E5-4788-FD07-028F-57231C1DDB56}"/>
                </a:ext>
              </a:extLst>
            </p:cNvPr>
            <p:cNvCxnSpPr>
              <a:cxnSpLocks/>
            </p:cNvCxnSpPr>
            <p:nvPr/>
          </p:nvCxnSpPr>
          <p:spPr>
            <a:xfrm>
              <a:off x="8287779" y="3283795"/>
              <a:ext cx="349477" cy="21299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E01136E-5BCB-FD9D-1D7E-BD797CEDC0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2688" y="2681005"/>
              <a:ext cx="398549" cy="81493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D41FFD5-287E-C253-BE30-37B644703F89}"/>
                </a:ext>
              </a:extLst>
            </p:cNvPr>
            <p:cNvSpPr/>
            <p:nvPr/>
          </p:nvSpPr>
          <p:spPr>
            <a:xfrm flipV="1">
              <a:off x="7092847" y="285865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0889F68-55A8-FEAE-9055-E878BCA892DD}"/>
                </a:ext>
              </a:extLst>
            </p:cNvPr>
            <p:cNvSpPr/>
            <p:nvPr/>
          </p:nvSpPr>
          <p:spPr>
            <a:xfrm flipV="1">
              <a:off x="7501473" y="231146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9CC462-0526-09FF-0AB5-72276A0F1996}"/>
                </a:ext>
              </a:extLst>
            </p:cNvPr>
            <p:cNvSpPr/>
            <p:nvPr/>
          </p:nvSpPr>
          <p:spPr>
            <a:xfrm flipH="1">
              <a:off x="7915291" y="2917281"/>
              <a:ext cx="4776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3C8D34-B668-D3F3-A1EE-CF3975F8E9D7}"/>
                </a:ext>
              </a:extLst>
            </p:cNvPr>
            <p:cNvSpPr/>
            <p:nvPr/>
          </p:nvSpPr>
          <p:spPr>
            <a:xfrm flipH="1">
              <a:off x="8278863" y="326553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61A441B-9060-7A49-D8AC-AAED281FBD6C}"/>
                </a:ext>
              </a:extLst>
            </p:cNvPr>
            <p:cNvSpPr/>
            <p:nvPr/>
          </p:nvSpPr>
          <p:spPr>
            <a:xfrm flipH="1">
              <a:off x="8623312" y="347307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4AB42BD-3BE7-8A12-9ACC-66866F1A50EF}"/>
              </a:ext>
            </a:extLst>
          </p:cNvPr>
          <p:cNvSpPr txBox="1"/>
          <p:nvPr/>
        </p:nvSpPr>
        <p:spPr>
          <a:xfrm>
            <a:off x="3653270" y="3244334"/>
            <a:ext cx="488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latin typeface="Trebuchet MS" panose="020B0703020202090204" pitchFamily="34" charset="0"/>
              </a:rPr>
              <a:t>“How good does our solution work?”</a:t>
            </a:r>
          </a:p>
        </p:txBody>
      </p:sp>
    </p:spTree>
    <p:extLst>
      <p:ext uri="{BB962C8B-B14F-4D97-AF65-F5344CB8AC3E}">
        <p14:creationId xmlns:p14="http://schemas.microsoft.com/office/powerpoint/2010/main" val="36905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00013 -0.00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052 -0.012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00039 -0.008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00013 -0.010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00026 -0.0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2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00013 -0.00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139 L 0.00261 -0.012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DDA7969E-F030-B35F-98EE-16C46BB9E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39614FC8-0F74-BDD5-C51E-A5B235E9CC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CD87A65-7CAE-6973-AEC4-3A379283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20" y="310367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Experimental Setup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D1A88-862E-417B-B9CC-7BD711D9518B}"/>
              </a:ext>
            </a:extLst>
          </p:cNvPr>
          <p:cNvGrpSpPr/>
          <p:nvPr/>
        </p:nvGrpSpPr>
        <p:grpSpPr>
          <a:xfrm>
            <a:off x="748420" y="1353197"/>
            <a:ext cx="4614286" cy="3409759"/>
            <a:chOff x="748420" y="1353197"/>
            <a:chExt cx="4614286" cy="34097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BAD00A-E481-D1B5-BAFF-94E61737CEC7}"/>
                </a:ext>
              </a:extLst>
            </p:cNvPr>
            <p:cNvSpPr txBox="1"/>
            <p:nvPr/>
          </p:nvSpPr>
          <p:spPr>
            <a:xfrm>
              <a:off x="748420" y="2467925"/>
              <a:ext cx="4614286" cy="400110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Computing Precision: </a:t>
              </a:r>
              <a:r>
                <a:rPr lang="en-US" sz="20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32 bits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55A2B4-B51B-C3E0-F485-4B69C2170C00}"/>
                    </a:ext>
                  </a:extLst>
                </p:cNvPr>
                <p:cNvSpPr txBox="1"/>
                <p:nvPr/>
              </p:nvSpPr>
              <p:spPr>
                <a:xfrm>
                  <a:off x="748420" y="3083479"/>
                  <a:ext cx="4614286" cy="411651"/>
                </a:xfrm>
                <a:prstGeom prst="rect">
                  <a:avLst/>
                </a:prstGeom>
                <a:noFill/>
                <a:ln w="317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b="1" i="1" dirty="0">
                      <a:latin typeface="Trebuchet MS" panose="020B0703020202090204" pitchFamily="34" charset="0"/>
                      <a:cs typeface="Times New Roman" panose="02020603050405020304" pitchFamily="18" charset="0"/>
                    </a:rPr>
                    <a:t>Convergence Threshold: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</m:oMath>
                  </a14:m>
                  <a:endParaRPr lang="en-US" sz="2000" dirty="0">
                    <a:latin typeface="Trebuchet MS" panose="020B070302020209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55A2B4-B51B-C3E0-F485-4B69C2170C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420" y="3083479"/>
                  <a:ext cx="4614286" cy="411651"/>
                </a:xfrm>
                <a:prstGeom prst="rect">
                  <a:avLst/>
                </a:prstGeom>
                <a:blipFill>
                  <a:blip r:embed="rId3"/>
                  <a:stretch>
                    <a:fillRect l="-1648" t="-5882" b="-23529"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42EF42-6E9D-9D45-E191-7810CE762D63}"/>
                </a:ext>
              </a:extLst>
            </p:cNvPr>
            <p:cNvSpPr txBox="1"/>
            <p:nvPr/>
          </p:nvSpPr>
          <p:spPr>
            <a:xfrm>
              <a:off x="748420" y="3710574"/>
              <a:ext cx="4614286" cy="411651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Setup Time: </a:t>
              </a:r>
              <a:r>
                <a:rPr lang="en-US" sz="20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200 Iterations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05BC23-E352-A082-03DE-2F94A026CA39}"/>
                </a:ext>
              </a:extLst>
            </p:cNvPr>
            <p:cNvSpPr txBox="1"/>
            <p:nvPr/>
          </p:nvSpPr>
          <p:spPr>
            <a:xfrm>
              <a:off x="748420" y="4351305"/>
              <a:ext cx="4614286" cy="411651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Datasets: </a:t>
              </a:r>
              <a:r>
                <a:rPr lang="en-US" sz="2000" dirty="0" err="1">
                  <a:latin typeface="Trebuchet MS" panose="020B0703020202090204" pitchFamily="34" charset="0"/>
                  <a:cs typeface="Times New Roman" panose="02020603050405020304" pitchFamily="18" charset="0"/>
                </a:rPr>
                <a:t>SuiteSparse</a:t>
              </a:r>
              <a:r>
                <a:rPr lang="en-US" sz="20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 Collection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63C5F9-0CA8-C4D1-BB4C-AD9AAF14CD99}"/>
                </a:ext>
              </a:extLst>
            </p:cNvPr>
            <p:cNvSpPr txBox="1"/>
            <p:nvPr/>
          </p:nvSpPr>
          <p:spPr>
            <a:xfrm>
              <a:off x="748420" y="1353197"/>
              <a:ext cx="4614286" cy="1015663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Simulation : </a:t>
              </a:r>
              <a:r>
                <a:rPr lang="en-US" sz="200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Cycle-accurate simulator based on HLS implementation on AMD Xilinx Alveo U55c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0BEDB7D-2A14-2D6D-53C4-5AC272779B05}"/>
              </a:ext>
            </a:extLst>
          </p:cNvPr>
          <p:cNvSpPr txBox="1"/>
          <p:nvPr/>
        </p:nvSpPr>
        <p:spPr>
          <a:xfrm>
            <a:off x="5907423" y="2817808"/>
            <a:ext cx="5145639" cy="40011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>
                <a:latin typeface="Trebuchet MS" panose="020B0703020202090204" pitchFamily="34" charset="0"/>
                <a:cs typeface="Times New Roman" panose="02020603050405020304" pitchFamily="18" charset="0"/>
              </a:rPr>
              <a:t>rOpt</a:t>
            </a:r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rebuchet MS" panose="020B0703020202090204" pitchFamily="34" charset="0"/>
                <a:cs typeface="Times New Roman" panose="02020603050405020304" pitchFamily="18" charset="0"/>
              </a:rPr>
              <a:t>Number of MSID-Chain Stages =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EB42A-B48D-C46A-0A7D-4B98BE6C7C57}"/>
              </a:ext>
            </a:extLst>
          </p:cNvPr>
          <p:cNvSpPr txBox="1"/>
          <p:nvPr/>
        </p:nvSpPr>
        <p:spPr>
          <a:xfrm>
            <a:off x="5874123" y="1347151"/>
            <a:ext cx="4614286" cy="707886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Baselines: </a:t>
            </a:r>
            <a:r>
              <a:rPr lang="en-US" sz="2000" dirty="0">
                <a:latin typeface="Trebuchet MS" panose="020B0703020202090204" pitchFamily="34" charset="0"/>
                <a:cs typeface="Times New Roman" panose="02020603050405020304" pitchFamily="18" charset="0"/>
              </a:rPr>
              <a:t>Static Design and Nvidia GTX 1650 Super (</a:t>
            </a:r>
            <a:r>
              <a:rPr lang="en-US" sz="2000" dirty="0" err="1">
                <a:latin typeface="Trebuchet MS" panose="020B0703020202090204" pitchFamily="34" charset="0"/>
                <a:cs typeface="Times New Roman" panose="02020603050405020304" pitchFamily="18" charset="0"/>
              </a:rPr>
              <a:t>cuSparse</a:t>
            </a:r>
            <a:r>
              <a:rPr lang="en-US" sz="2000" dirty="0">
                <a:latin typeface="Trebuchet MS" panose="020B0703020202090204" pitchFamily="34" charset="0"/>
                <a:cs typeface="Times New Roman" panose="02020603050405020304" pitchFamily="18" charset="0"/>
              </a:rPr>
              <a:t> lib.)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BDBA2-FB79-AA82-5010-7E3C55A807D1}"/>
              </a:ext>
            </a:extLst>
          </p:cNvPr>
          <p:cNvSpPr txBox="1"/>
          <p:nvPr/>
        </p:nvSpPr>
        <p:spPr>
          <a:xfrm>
            <a:off x="5874123" y="2349499"/>
            <a:ext cx="5839322" cy="400110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Fine-Grained Reconfiguration Unit Parameters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B6774-FFE9-BE5D-977F-E9E746F1F499}"/>
              </a:ext>
            </a:extLst>
          </p:cNvPr>
          <p:cNvSpPr txBox="1"/>
          <p:nvPr/>
        </p:nvSpPr>
        <p:spPr>
          <a:xfrm>
            <a:off x="5907423" y="3420517"/>
            <a:ext cx="4614286" cy="707886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2. Sampling Rate: </a:t>
            </a:r>
            <a:r>
              <a:rPr lang="en-US" sz="2000" dirty="0">
                <a:latin typeface="Trebuchet MS" panose="020B0703020202090204" pitchFamily="34" charset="0"/>
                <a:cs typeface="Times New Roman" panose="02020603050405020304" pitchFamily="18" charset="0"/>
              </a:rPr>
              <a:t>Number of sets of rows in coefficient matrix A = 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4B0930-90DF-D397-2FAF-843FC3BDC147}"/>
              </a:ext>
            </a:extLst>
          </p:cNvPr>
          <p:cNvSpPr txBox="1"/>
          <p:nvPr/>
        </p:nvSpPr>
        <p:spPr>
          <a:xfrm>
            <a:off x="5907423" y="4234219"/>
            <a:ext cx="4614286" cy="707886"/>
          </a:xfrm>
          <a:prstGeom prst="rect">
            <a:avLst/>
          </a:prstGeom>
          <a:noFill/>
          <a:ln w="31750">
            <a:noFill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i="1" dirty="0" err="1">
                <a:latin typeface="Trebuchet MS" panose="020B0703020202090204" pitchFamily="34" charset="0"/>
                <a:cs typeface="Times New Roman" panose="02020603050405020304" pitchFamily="18" charset="0"/>
              </a:rPr>
              <a:t>Tolerence</a:t>
            </a:r>
            <a:r>
              <a:rPr lang="en-US" sz="2000" b="1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rebuchet MS" panose="020B0703020202090204" pitchFamily="34" charset="0"/>
                <a:cs typeface="Times New Roman" panose="02020603050405020304" pitchFamily="18" charset="0"/>
              </a:rPr>
              <a:t>Tolerence</a:t>
            </a:r>
            <a:r>
              <a:rPr lang="en-US" sz="2000" dirty="0">
                <a:latin typeface="Trebuchet MS" panose="020B0703020202090204" pitchFamily="34" charset="0"/>
                <a:cs typeface="Times New Roman" panose="02020603050405020304" pitchFamily="18" charset="0"/>
              </a:rPr>
              <a:t> level of MSID-Chain  = 0.15 </a:t>
            </a:r>
          </a:p>
        </p:txBody>
      </p:sp>
    </p:spTree>
    <p:extLst>
      <p:ext uri="{BB962C8B-B14F-4D97-AF65-F5344CB8AC3E}">
        <p14:creationId xmlns:p14="http://schemas.microsoft.com/office/powerpoint/2010/main" val="970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30CD63E2-1C1B-B5E8-86B6-F770D2DCA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11FB25BD-7BD5-36A9-7DBA-6CC3B238C14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DB8F1D9-AA98-2DBA-5C76-5BAC08CF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499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Resource Underutilization 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04D26-7AFB-8E4C-D01C-E9BAF573F16B}"/>
              </a:ext>
            </a:extLst>
          </p:cNvPr>
          <p:cNvSpPr txBox="1"/>
          <p:nvPr/>
        </p:nvSpPr>
        <p:spPr>
          <a:xfrm>
            <a:off x="838199" y="1143957"/>
            <a:ext cx="10783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Resource utilization improvements are more prominent over a static baseline that allocates PEs optimistically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73777C-6C3D-96DF-8E71-9014EE9A176A}"/>
              </a:ext>
            </a:extLst>
          </p:cNvPr>
          <p:cNvGrpSpPr/>
          <p:nvPr/>
        </p:nvGrpSpPr>
        <p:grpSpPr>
          <a:xfrm>
            <a:off x="356548" y="2239053"/>
            <a:ext cx="11835452" cy="3199397"/>
            <a:chOff x="356548" y="2223011"/>
            <a:chExt cx="11835452" cy="31993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1DC06BC-E762-A882-6254-2EC4D15D6251}"/>
                </a:ext>
              </a:extLst>
            </p:cNvPr>
            <p:cNvGrpSpPr/>
            <p:nvPr/>
          </p:nvGrpSpPr>
          <p:grpSpPr>
            <a:xfrm>
              <a:off x="356548" y="2223011"/>
              <a:ext cx="11716183" cy="2752763"/>
              <a:chOff x="696303" y="1229802"/>
              <a:chExt cx="11021064" cy="235749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46EF2D1-7AFF-FEAA-8F78-8170B507B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96" t="2984"/>
              <a:stretch/>
            </p:blipFill>
            <p:spPr>
              <a:xfrm>
                <a:off x="696303" y="1229802"/>
                <a:ext cx="11021064" cy="2357498"/>
              </a:xfrm>
              <a:prstGeom prst="rect">
                <a:avLst/>
              </a:prstGeom>
            </p:spPr>
          </p:pic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606C5BC-63BD-7867-7EC6-5D68DE9EB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9308" y="2663185"/>
                <a:ext cx="9865975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8650C3-451E-103C-C8E4-7249EBDFC24B}"/>
                </a:ext>
              </a:extLst>
            </p:cNvPr>
            <p:cNvSpPr txBox="1"/>
            <p:nvPr/>
          </p:nvSpPr>
          <p:spPr>
            <a:xfrm>
              <a:off x="475817" y="5022298"/>
              <a:ext cx="117161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Resource underutilization improvement ratio in Acamar over a static baseline (higher is better)</a:t>
              </a:r>
              <a:endParaRPr lang="en-US" sz="2000" dirty="0">
                <a:latin typeface="Trebuchet MS" panose="020B070302020209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0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663C5101-88F0-42D7-6B95-D00ABE723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B1810351-923D-02BF-8402-81DEFA7D05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0DAEEBC-0397-248A-F3C2-99A3F16D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384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Resource Underutilization (2)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6442F-1578-D927-D34D-4DAFCE89A3CA}"/>
              </a:ext>
            </a:extLst>
          </p:cNvPr>
          <p:cNvSpPr txBox="1"/>
          <p:nvPr/>
        </p:nvSpPr>
        <p:spPr>
          <a:xfrm>
            <a:off x="1173892" y="4451622"/>
            <a:ext cx="104167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Resource underutilization in Acamar and Nvidia GTX 1650 Super (lower is better)</a:t>
            </a:r>
            <a:endParaRPr lang="en-US" sz="20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41A429-A4C8-C000-A7D5-DA3797B4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4" y="2377237"/>
            <a:ext cx="11462156" cy="1940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FB4BC-3717-268A-868A-6811172AF9D2}"/>
              </a:ext>
            </a:extLst>
          </p:cNvPr>
          <p:cNvSpPr txBox="1"/>
          <p:nvPr/>
        </p:nvSpPr>
        <p:spPr>
          <a:xfrm>
            <a:off x="576954" y="1252696"/>
            <a:ext cx="11615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On average Acamar exhibits 1.6x resource utilization improvement and can go up to 3.5x over NVIDIA GTX 1650 Super</a:t>
            </a:r>
          </a:p>
        </p:txBody>
      </p:sp>
    </p:spTree>
    <p:extLst>
      <p:ext uri="{BB962C8B-B14F-4D97-AF65-F5344CB8AC3E}">
        <p14:creationId xmlns:p14="http://schemas.microsoft.com/office/powerpoint/2010/main" val="14781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8266D6E9-DCE7-2577-D55E-1C62E7F2D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363F1B16-DDA9-710A-0E65-4B271BFB7DD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E57B61F-71C7-4F0F-C4AB-843229A2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07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Arial" panose="020B0604020202020204" pitchFamily="34" charset="0"/>
              </a:rPr>
              <a:t>Achieved Compute Throughput 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13FDD-B8B2-BD37-5D8F-4F41BBB395EF}"/>
              </a:ext>
            </a:extLst>
          </p:cNvPr>
          <p:cNvSpPr txBox="1"/>
          <p:nvPr/>
        </p:nvSpPr>
        <p:spPr>
          <a:xfrm>
            <a:off x="679622" y="4789532"/>
            <a:ext cx="11203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rebuchet MS" panose="020B0703020202090204" pitchFamily="34" charset="0"/>
                <a:cs typeface="Arial" panose="020B0604020202020204" pitchFamily="34" charset="0"/>
              </a:rPr>
              <a:t>Achieved compute throughput as a percentage of peak throughput (higher is better)</a:t>
            </a:r>
          </a:p>
          <a:p>
            <a:pPr algn="ctr"/>
            <a:r>
              <a:rPr lang="en-US" sz="2000" dirty="0">
                <a:latin typeface="Trebuchet MS" panose="020B0703020202090204" pitchFamily="34" charset="0"/>
                <a:cs typeface="Arial" panose="020B0604020202020204" pitchFamily="34" charset="0"/>
              </a:rPr>
              <a:t>Acamar v. Static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44610-1F3F-6B79-4132-10B4748B2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48" y="2403395"/>
            <a:ext cx="11526982" cy="229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F016B-A012-7084-4895-305F096B3EB0}"/>
              </a:ext>
            </a:extLst>
          </p:cNvPr>
          <p:cNvSpPr txBox="1"/>
          <p:nvPr/>
        </p:nvSpPr>
        <p:spPr>
          <a:xfrm>
            <a:off x="518984" y="1252696"/>
            <a:ext cx="11673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On average Acamar achieves 70% of the peak achievable compute throughput as compared to ~40% in the static baseline, and can go up to ~82%</a:t>
            </a:r>
          </a:p>
        </p:txBody>
      </p:sp>
    </p:spTree>
    <p:extLst>
      <p:ext uri="{BB962C8B-B14F-4D97-AF65-F5344CB8AC3E}">
        <p14:creationId xmlns:p14="http://schemas.microsoft.com/office/powerpoint/2010/main" val="11243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9CE78AD6-4505-3D7E-6209-7EFF275EB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32E7F1A8-6F15-9DDC-FAE0-07E659533A3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0DD3D0-FA71-2394-FE78-7CBCF8F3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25" y="61409"/>
            <a:ext cx="5306931" cy="833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Post Moore’s Law 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DAD0F-EAE1-0DBF-0C81-91C8CB2B1F05}"/>
              </a:ext>
            </a:extLst>
          </p:cNvPr>
          <p:cNvSpPr txBox="1"/>
          <p:nvPr/>
        </p:nvSpPr>
        <p:spPr>
          <a:xfrm>
            <a:off x="622851" y="1351508"/>
            <a:ext cx="519330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</a:rPr>
              <a:t>End of Moore's Law</a:t>
            </a:r>
          </a:p>
          <a:p>
            <a:endParaRPr lang="en-US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</a:rPr>
              <a:t>Resource Utilization Gap</a:t>
            </a:r>
          </a:p>
          <a:p>
            <a:endParaRPr lang="en-US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</a:rPr>
              <a:t>Need for Efficiency</a:t>
            </a:r>
          </a:p>
          <a:p>
            <a:endParaRPr lang="en-US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</a:rPr>
              <a:t>Diverse Domain-Specific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</a:rPr>
              <a:t>Shift in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</a:endParaRPr>
          </a:p>
        </p:txBody>
      </p:sp>
      <p:pic>
        <p:nvPicPr>
          <p:cNvPr id="28" name="Picture 27" descr="A person standing on a pile of ladders&#10;&#10;Description automatically generated">
            <a:extLst>
              <a:ext uri="{FF2B5EF4-FFF2-40B4-BE49-F238E27FC236}">
                <a16:creationId xmlns:a16="http://schemas.microsoft.com/office/drawing/2014/main" id="{9445B8BC-6A8A-7D23-A672-3ACA904CB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46" y="720335"/>
            <a:ext cx="5306930" cy="47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CB3E70D4-E21B-843A-BF94-229AF77E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58C5673A-2D35-73BB-2E59-5582FDFBFF3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1050E59-9082-69AD-F309-0E671918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07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Arial" panose="020B0604020202020204" pitchFamily="34" charset="0"/>
              </a:rPr>
              <a:t>Achieved Compute Throughput (2)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D2F6B-FA40-5426-7491-A7A502C7CAF3}"/>
              </a:ext>
            </a:extLst>
          </p:cNvPr>
          <p:cNvSpPr txBox="1"/>
          <p:nvPr/>
        </p:nvSpPr>
        <p:spPr>
          <a:xfrm>
            <a:off x="564930" y="4441472"/>
            <a:ext cx="116087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rebuchet MS" panose="020B0703020202090204" pitchFamily="34" charset="0"/>
                <a:cs typeface="Arial" panose="020B0604020202020204" pitchFamily="34" charset="0"/>
              </a:rPr>
              <a:t>Achieved compute throughput as a percentage of peak throughput (higher is better) </a:t>
            </a:r>
          </a:p>
          <a:p>
            <a:pPr algn="ctr"/>
            <a:r>
              <a:rPr lang="en-US" sz="2000" dirty="0">
                <a:latin typeface="Trebuchet MS" panose="020B0703020202090204" pitchFamily="34" charset="0"/>
                <a:cs typeface="Arial" panose="020B0604020202020204" pitchFamily="34" charset="0"/>
              </a:rPr>
              <a:t>Acamar v. Nvidia GTX 1650 Super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5038B-99F0-5952-C63F-60F15D5A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51"/>
          <a:stretch/>
        </p:blipFill>
        <p:spPr>
          <a:xfrm>
            <a:off x="838200" y="2297778"/>
            <a:ext cx="10432472" cy="2021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6B389-7855-5AED-CE9E-94E40E2B4535}"/>
              </a:ext>
            </a:extLst>
          </p:cNvPr>
          <p:cNvSpPr txBox="1"/>
          <p:nvPr/>
        </p:nvSpPr>
        <p:spPr>
          <a:xfrm>
            <a:off x="564930" y="1098768"/>
            <a:ext cx="11335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On average Acamar achieves 70% of the peak achievable compute throughput as compared to &lt;10% in Nvidia GTX 1650 Super, and can go up to ~82%</a:t>
            </a:r>
          </a:p>
        </p:txBody>
      </p:sp>
    </p:spTree>
    <p:extLst>
      <p:ext uri="{BB962C8B-B14F-4D97-AF65-F5344CB8AC3E}">
        <p14:creationId xmlns:p14="http://schemas.microsoft.com/office/powerpoint/2010/main" val="15055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387463DD-2FEF-90E1-87C0-1A20DC3A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45231AB0-E40B-2D9C-73D1-249B129E45A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2A7BFD8-E2EC-CA18-768D-BA85E7CC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10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Performance Efficiency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4690D-4B04-2D15-D14B-A3C073524442}"/>
              </a:ext>
            </a:extLst>
          </p:cNvPr>
          <p:cNvGrpSpPr/>
          <p:nvPr/>
        </p:nvGrpSpPr>
        <p:grpSpPr>
          <a:xfrm>
            <a:off x="1207868" y="1687236"/>
            <a:ext cx="9776263" cy="4181457"/>
            <a:chOff x="1207868" y="1687236"/>
            <a:chExt cx="9776263" cy="41814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3879E5-DC09-7E16-A394-D08623BD0E5E}"/>
                </a:ext>
              </a:extLst>
            </p:cNvPr>
            <p:cNvSpPr txBox="1"/>
            <p:nvPr/>
          </p:nvSpPr>
          <p:spPr>
            <a:xfrm>
              <a:off x="1207868" y="5468583"/>
              <a:ext cx="97762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Performance Efficiency of Acamar and static baseline design (higher is better)</a:t>
              </a:r>
              <a:endParaRPr lang="en-US" sz="2000" dirty="0">
                <a:latin typeface="Trebuchet MS" panose="020B070302020209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A screen shot of a graph&#10;&#10;Description automatically generated">
              <a:extLst>
                <a:ext uri="{FF2B5EF4-FFF2-40B4-BE49-F238E27FC236}">
                  <a16:creationId xmlns:a16="http://schemas.microsoft.com/office/drawing/2014/main" id="{CD7D4C0D-01B0-590E-8B16-6D935672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8322" y="1687236"/>
              <a:ext cx="8721917" cy="36871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3DE946-254B-D156-0435-5BB355E96B13}"/>
              </a:ext>
            </a:extLst>
          </p:cNvPr>
          <p:cNvSpPr txBox="1"/>
          <p:nvPr/>
        </p:nvSpPr>
        <p:spPr>
          <a:xfrm>
            <a:off x="500063" y="1029364"/>
            <a:ext cx="114003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Acamar gives better GFLOPS per unit area, making it more efficient. This leaves more area for another application running on the same FPGA fabric.</a:t>
            </a:r>
          </a:p>
        </p:txBody>
      </p:sp>
    </p:spTree>
    <p:extLst>
      <p:ext uri="{BB962C8B-B14F-4D97-AF65-F5344CB8AC3E}">
        <p14:creationId xmlns:p14="http://schemas.microsoft.com/office/powerpoint/2010/main" val="17752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2955FB1B-37FC-399F-61B9-C032F855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19EF3DB3-A5BC-1F75-4BEC-EA2928F81A3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CFCDF70-A463-7DFE-BA9C-07AF8BD5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18"/>
            <a:ext cx="8721917" cy="83376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Robustness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A3098-D5C0-4B3F-5415-5615D84E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544"/>
          <a:stretch/>
        </p:blipFill>
        <p:spPr>
          <a:xfrm>
            <a:off x="6222243" y="1888819"/>
            <a:ext cx="5712444" cy="3677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4ACC0C-C79E-012C-B22C-D02B460A1886}"/>
              </a:ext>
            </a:extLst>
          </p:cNvPr>
          <p:cNvGrpSpPr/>
          <p:nvPr/>
        </p:nvGrpSpPr>
        <p:grpSpPr>
          <a:xfrm>
            <a:off x="482790" y="1888819"/>
            <a:ext cx="11451897" cy="3326665"/>
            <a:chOff x="482790" y="1888819"/>
            <a:chExt cx="11451897" cy="3326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458AA8-64FA-4ACD-B525-D6CEB466F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5196"/>
            <a:stretch/>
          </p:blipFill>
          <p:spPr>
            <a:xfrm>
              <a:off x="482792" y="1888819"/>
              <a:ext cx="5739452" cy="271610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13729B-818A-B3F9-8BAF-F71596F66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5679"/>
            <a:stretch/>
          </p:blipFill>
          <p:spPr>
            <a:xfrm>
              <a:off x="6222243" y="2298246"/>
              <a:ext cx="5712444" cy="218626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DB9D3C-C26E-7A3F-AE96-32734C96A41F}"/>
                </a:ext>
              </a:extLst>
            </p:cNvPr>
            <p:cNvSpPr txBox="1"/>
            <p:nvPr/>
          </p:nvSpPr>
          <p:spPr>
            <a:xfrm>
              <a:off x="482790" y="4815374"/>
              <a:ext cx="114518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Examples of solvers diverging and converging for coefficient matrices from </a:t>
              </a:r>
              <a:r>
                <a:rPr lang="en-US" sz="2000" b="1" dirty="0" err="1">
                  <a:latin typeface="Trebuchet MS" panose="020B0703020202090204" pitchFamily="34" charset="0"/>
                  <a:cs typeface="Times New Roman" panose="02020603050405020304" pitchFamily="18" charset="0"/>
                </a:rPr>
                <a:t>SuiteSparse</a:t>
              </a:r>
              <a:endParaRPr lang="en-US" sz="2000" b="1" dirty="0">
                <a:latin typeface="Trebuchet MS" panose="020B070302020209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37AEBC-74AE-06C9-8E9E-FF4700FFBC1F}"/>
              </a:ext>
            </a:extLst>
          </p:cNvPr>
          <p:cNvSpPr txBox="1"/>
          <p:nvPr/>
        </p:nvSpPr>
        <p:spPr>
          <a:xfrm>
            <a:off x="482791" y="942609"/>
            <a:ext cx="11451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Acamar converges for all the datasets owing to its Matrix Structure and Solver Modifier units, making it a robust accelerator for scientific problems.</a:t>
            </a:r>
          </a:p>
        </p:txBody>
      </p:sp>
    </p:spTree>
    <p:extLst>
      <p:ext uri="{BB962C8B-B14F-4D97-AF65-F5344CB8AC3E}">
        <p14:creationId xmlns:p14="http://schemas.microsoft.com/office/powerpoint/2010/main" val="993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397DE279-26C5-63EB-435F-31C1E4EC6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1E09BCE0-DEF3-4E33-8089-89F2382F28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C28510-D6BD-695C-902C-711413E0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37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Allowed Reconfiguration Time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4EA08-2955-99F5-7F48-1F9915634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68" y="2135430"/>
            <a:ext cx="9332464" cy="3528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7C90B-C179-C001-9345-27EEB2FF5A47}"/>
              </a:ext>
            </a:extLst>
          </p:cNvPr>
          <p:cNvSpPr txBox="1"/>
          <p:nvPr/>
        </p:nvSpPr>
        <p:spPr>
          <a:xfrm>
            <a:off x="514351" y="1050433"/>
            <a:ext cx="11386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To achieve latency equal to or less than the baseline design, the reconfiguration instances must be done within certain time bounds.  </a:t>
            </a:r>
          </a:p>
        </p:txBody>
      </p:sp>
    </p:spTree>
    <p:extLst>
      <p:ext uri="{BB962C8B-B14F-4D97-AF65-F5344CB8AC3E}">
        <p14:creationId xmlns:p14="http://schemas.microsoft.com/office/powerpoint/2010/main" val="33676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0659947E-AB0C-81FD-FD23-5381E2A0B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3BF590F0-B210-F020-5D88-ECF45E3EB60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DCEFC8C-1FCD-5CAA-7A6A-E9E5FBC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324513"/>
            <a:ext cx="3227532" cy="833768"/>
          </a:xfrm>
        </p:spPr>
        <p:txBody>
          <a:bodyPr>
            <a:normAutofit/>
          </a:bodyPr>
          <a:lstStyle/>
          <a:p>
            <a:pPr algn="ctr"/>
            <a:r>
              <a:rPr lang="en-US" sz="4400" i="1" u="sng" dirty="0">
                <a:latin typeface="Trebuchet MS" panose="020B0703020202090204" pitchFamily="34" charset="0"/>
                <a:cs typeface="Times New Roman" panose="02020603050405020304" pitchFamily="18" charset="0"/>
              </a:rPr>
              <a:t>Conclusions</a:t>
            </a:r>
          </a:p>
        </p:txBody>
      </p:sp>
      <p:pic>
        <p:nvPicPr>
          <p:cNvPr id="2" name="Graphic 1" descr="Meeting with solid fill">
            <a:extLst>
              <a:ext uri="{FF2B5EF4-FFF2-40B4-BE49-F238E27FC236}">
                <a16:creationId xmlns:a16="http://schemas.microsoft.com/office/drawing/2014/main" id="{0924765B-1D45-C468-FAED-652079D5C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1970802"/>
            <a:ext cx="1492279" cy="14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9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0052 -0.029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F721B69A-9744-3690-0CED-D0709133D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F59486E6-5AD2-A93F-4896-718A700AC0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06E40-7F8C-4FA9-8910-9DE062C84B9A}"/>
              </a:ext>
            </a:extLst>
          </p:cNvPr>
          <p:cNvSpPr txBox="1"/>
          <p:nvPr/>
        </p:nvSpPr>
        <p:spPr>
          <a:xfrm>
            <a:off x="838200" y="1446616"/>
            <a:ext cx="111514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Post Moore’s law and increased focus on improved resource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Lack of robust scientific accelerator and dynamic reconfiguration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Inherent resource underutilization in sparse kernels</a:t>
            </a:r>
          </a:p>
          <a:p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Acamar – an innovative FPGA-based dynamically reconfigurable accelerator for diverse scientific computing workloads.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Improved resource utilization and performance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B995E-DE12-A8C3-6DD4-908BEC0F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310497"/>
            <a:ext cx="3227532" cy="833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809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FB9EAE3A-BAFF-BFA7-7952-10D6591FA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D838A5C3-A525-0800-FC0A-D1AB2351E13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B8CCF8E-EA87-1F34-E356-B42C1A2D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6" y="811220"/>
            <a:ext cx="3368994" cy="833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i="1" u="sng" dirty="0">
                <a:latin typeface="Trebuchet MS" panose="020B0703020202090204" pitchFamily="34" charset="0"/>
                <a:cs typeface="Times New Roman" panose="02020603050405020304" pitchFamily="18" charset="0"/>
              </a:rPr>
              <a:t>Thank You !!!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305ECA6-312F-F341-1784-992EA9770A65}"/>
              </a:ext>
            </a:extLst>
          </p:cNvPr>
          <p:cNvSpPr txBox="1">
            <a:spLocks/>
          </p:cNvSpPr>
          <p:nvPr/>
        </p:nvSpPr>
        <p:spPr>
          <a:xfrm>
            <a:off x="271848" y="1514796"/>
            <a:ext cx="11920151" cy="83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Questions and comments are welcomed !!!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4A102A3-76CE-62F3-5DEC-33AC809D3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8525" y="2921949"/>
            <a:ext cx="1426796" cy="1426796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5F34A83-6339-6E35-ABB7-6BA29D1C3820}"/>
              </a:ext>
            </a:extLst>
          </p:cNvPr>
          <p:cNvSpPr txBox="1">
            <a:spLocks/>
          </p:cNvSpPr>
          <p:nvPr/>
        </p:nvSpPr>
        <p:spPr>
          <a:xfrm>
            <a:off x="271848" y="4246111"/>
            <a:ext cx="11920151" cy="83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i="1" dirty="0">
                <a:latin typeface="Trebuchet MS" panose="020B0703020202090204" pitchFamily="34" charset="0"/>
                <a:cs typeface="Times New Roman" panose="02020603050405020304" pitchFamily="18" charset="0"/>
              </a:rPr>
              <a:t>We thank the United States Department of Energy (DoE) for supporting this project</a:t>
            </a:r>
          </a:p>
        </p:txBody>
      </p:sp>
    </p:spTree>
    <p:extLst>
      <p:ext uri="{BB962C8B-B14F-4D97-AF65-F5344CB8AC3E}">
        <p14:creationId xmlns:p14="http://schemas.microsoft.com/office/powerpoint/2010/main" val="3111512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5D545BDC-52B8-3E25-139E-13423F1C4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F6213718-E8F7-ABC3-6581-36E1AD069C9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08F02CF-8E78-6427-41A4-DABE7797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084" y="2595232"/>
            <a:ext cx="5873831" cy="833768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>
                <a:latin typeface="Trebuchet MS" panose="020B0703020202090204" pitchFamily="34" charset="0"/>
                <a:cs typeface="Times New Roman" panose="02020603050405020304" pitchFamily="18" charset="0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4010068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9929A6A1-79A6-C281-FB58-67A992C5A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90603298-480A-1578-5E85-4D63F7ECAE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204664E-7C78-A44D-9E0E-7D9C5CEC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43" y="10910"/>
            <a:ext cx="5616057" cy="8337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+mj-lt"/>
                <a:cs typeface="Times New Roman" panose="02020603050405020304" pitchFamily="18" charset="0"/>
              </a:rPr>
              <a:t>Mathematical Solvers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29A875A-4F90-3AF9-D359-1BE546E1CA63}"/>
              </a:ext>
            </a:extLst>
          </p:cNvPr>
          <p:cNvGrpSpPr/>
          <p:nvPr/>
        </p:nvGrpSpPr>
        <p:grpSpPr>
          <a:xfrm>
            <a:off x="2538539" y="2779742"/>
            <a:ext cx="1307448" cy="605744"/>
            <a:chOff x="2538539" y="2779742"/>
            <a:chExt cx="1307448" cy="6057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254AEA-A4F9-70F0-6592-1CEF12E50FBD}"/>
                </a:ext>
              </a:extLst>
            </p:cNvPr>
            <p:cNvSpPr/>
            <p:nvPr/>
          </p:nvSpPr>
          <p:spPr>
            <a:xfrm>
              <a:off x="2538539" y="2779742"/>
              <a:ext cx="1256146" cy="6057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3FE7056-65FD-D364-9BE3-DD5B299D21FB}"/>
                    </a:ext>
                  </a:extLst>
                </p:cNvPr>
                <p:cNvSpPr txBox="1"/>
                <p:nvPr/>
              </p:nvSpPr>
              <p:spPr>
                <a:xfrm>
                  <a:off x="2589841" y="2819156"/>
                  <a:ext cx="1256146" cy="4458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  <m:acc>
                          <m:accPr>
                            <m:chr m:val="⃗"/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acc>
                          <m:accPr>
                            <m:chr m:val="⃗"/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3FE7056-65FD-D364-9BE3-DD5B299D2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841" y="2819156"/>
                  <a:ext cx="1256146" cy="4458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82E753-A13F-7AE3-F73A-672AB106599D}"/>
              </a:ext>
            </a:extLst>
          </p:cNvPr>
          <p:cNvGrpSpPr/>
          <p:nvPr/>
        </p:nvGrpSpPr>
        <p:grpSpPr>
          <a:xfrm>
            <a:off x="5676034" y="2578265"/>
            <a:ext cx="1256146" cy="1095371"/>
            <a:chOff x="5676034" y="2578265"/>
            <a:chExt cx="1256146" cy="10953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E832A52-4F30-E2A8-E8AE-9D61ED9F23E4}"/>
                </a:ext>
              </a:extLst>
            </p:cNvPr>
            <p:cNvSpPr/>
            <p:nvPr/>
          </p:nvSpPr>
          <p:spPr>
            <a:xfrm>
              <a:off x="5753927" y="2578265"/>
              <a:ext cx="1100359" cy="109537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CFCACC-4490-EF18-0B8E-C6837D6B1489}"/>
                </a:ext>
              </a:extLst>
            </p:cNvPr>
            <p:cNvSpPr txBox="1"/>
            <p:nvPr/>
          </p:nvSpPr>
          <p:spPr>
            <a:xfrm>
              <a:off x="5676034" y="2908719"/>
              <a:ext cx="125614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0" dirty="0">
                  <a:latin typeface="Arial" panose="020B0604020202020204" pitchFamily="34" charset="0"/>
                  <a:cs typeface="Arial" panose="020B0604020202020204" pitchFamily="34" charset="0"/>
                </a:rPr>
                <a:t>Solver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3D658E-A2C5-C28F-3F53-6BDE6A1A4CA5}"/>
              </a:ext>
            </a:extLst>
          </p:cNvPr>
          <p:cNvGrpSpPr/>
          <p:nvPr/>
        </p:nvGrpSpPr>
        <p:grpSpPr>
          <a:xfrm>
            <a:off x="9011720" y="1853194"/>
            <a:ext cx="364998" cy="2491293"/>
            <a:chOff x="7788402" y="1680200"/>
            <a:chExt cx="364998" cy="24912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030902-2F39-D946-9B83-6EE8BB931929}"/>
                </a:ext>
              </a:extLst>
            </p:cNvPr>
            <p:cNvSpPr/>
            <p:nvPr/>
          </p:nvSpPr>
          <p:spPr>
            <a:xfrm>
              <a:off x="7788402" y="1707006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D9AE41-1811-B0FD-A766-4BB144CE67AD}"/>
                </a:ext>
              </a:extLst>
            </p:cNvPr>
            <p:cNvSpPr/>
            <p:nvPr/>
          </p:nvSpPr>
          <p:spPr>
            <a:xfrm>
              <a:off x="7788402" y="2014774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FE264D-BE5D-60CC-1345-2F375267E21A}"/>
                </a:ext>
              </a:extLst>
            </p:cNvPr>
            <p:cNvSpPr/>
            <p:nvPr/>
          </p:nvSpPr>
          <p:spPr>
            <a:xfrm>
              <a:off x="7788402" y="2323789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8F580D-F1DB-E7F0-A373-6619006C6E16}"/>
                </a:ext>
              </a:extLst>
            </p:cNvPr>
            <p:cNvSpPr/>
            <p:nvPr/>
          </p:nvSpPr>
          <p:spPr>
            <a:xfrm>
              <a:off x="7788402" y="2631557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17E11B-465E-646F-1B3B-34B13103E366}"/>
                </a:ext>
              </a:extLst>
            </p:cNvPr>
            <p:cNvSpPr/>
            <p:nvPr/>
          </p:nvSpPr>
          <p:spPr>
            <a:xfrm>
              <a:off x="7788402" y="2939174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E61E00-8585-3C6A-3BE0-1FA82633C747}"/>
                </a:ext>
              </a:extLst>
            </p:cNvPr>
            <p:cNvSpPr/>
            <p:nvPr/>
          </p:nvSpPr>
          <p:spPr>
            <a:xfrm>
              <a:off x="7788402" y="3246942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818124-BF55-CE87-03A8-21AE40A37EB9}"/>
                </a:ext>
              </a:extLst>
            </p:cNvPr>
            <p:cNvSpPr/>
            <p:nvPr/>
          </p:nvSpPr>
          <p:spPr>
            <a:xfrm>
              <a:off x="7788402" y="3555957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B25969-911E-5B7D-2356-987F0A697F9F}"/>
                </a:ext>
              </a:extLst>
            </p:cNvPr>
            <p:cNvSpPr/>
            <p:nvPr/>
          </p:nvSpPr>
          <p:spPr>
            <a:xfrm>
              <a:off x="7788402" y="3863725"/>
              <a:ext cx="364998" cy="3077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ACAA237-62E0-0172-F7CE-341D07F461DD}"/>
                    </a:ext>
                  </a:extLst>
                </p:cNvPr>
                <p:cNvSpPr txBox="1"/>
                <p:nvPr/>
              </p:nvSpPr>
              <p:spPr>
                <a:xfrm>
                  <a:off x="7814853" y="1680200"/>
                  <a:ext cx="312093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ACAA237-62E0-0172-F7CE-341D07F46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4853" y="1680200"/>
                  <a:ext cx="312093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0DCB4BB-5651-332D-FC51-325B2D1983D0}"/>
                </a:ext>
              </a:extLst>
            </p:cNvPr>
            <p:cNvSpPr txBox="1"/>
            <p:nvPr/>
          </p:nvSpPr>
          <p:spPr>
            <a:xfrm>
              <a:off x="7831041" y="2968909"/>
              <a:ext cx="178987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400" dirty="0"/>
                <a:t>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2C961C-67C2-1963-3DF3-70566905F561}"/>
                </a:ext>
              </a:extLst>
            </p:cNvPr>
            <p:cNvSpPr txBox="1"/>
            <p:nvPr/>
          </p:nvSpPr>
          <p:spPr>
            <a:xfrm>
              <a:off x="7831041" y="3267139"/>
              <a:ext cx="178987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400" dirty="0"/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DDFEED-2A45-5528-8565-5FF6960D11BE}"/>
                  </a:ext>
                </a:extLst>
              </p:cNvPr>
              <p:cNvSpPr txBox="1"/>
              <p:nvPr/>
            </p:nvSpPr>
            <p:spPr>
              <a:xfrm>
                <a:off x="8269487" y="1444585"/>
                <a:ext cx="22144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Vector: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DDDFEED-2A45-5528-8565-5FF6960D1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487" y="1444585"/>
                <a:ext cx="2214461" cy="369332"/>
              </a:xfrm>
              <a:prstGeom prst="rect">
                <a:avLst/>
              </a:prstGeom>
              <a:blipFill>
                <a:blip r:embed="rId5"/>
                <a:stretch>
                  <a:fillRect l="-247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141C91-A35C-964A-E9C3-0342047B8858}"/>
                  </a:ext>
                </a:extLst>
              </p:cNvPr>
              <p:cNvSpPr txBox="1"/>
              <p:nvPr/>
            </p:nvSpPr>
            <p:spPr>
              <a:xfrm>
                <a:off x="9038172" y="2161595"/>
                <a:ext cx="3120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9141C91-A35C-964A-E9C3-0342047B8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72" y="2161595"/>
                <a:ext cx="31209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2ACF4CA-207A-0849-90F1-CD2E6DA10425}"/>
                  </a:ext>
                </a:extLst>
              </p:cNvPr>
              <p:cNvSpPr txBox="1"/>
              <p:nvPr/>
            </p:nvSpPr>
            <p:spPr>
              <a:xfrm>
                <a:off x="9038169" y="2455115"/>
                <a:ext cx="3120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2ACF4CA-207A-0849-90F1-CD2E6DA10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69" y="2455115"/>
                <a:ext cx="31209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8388D3-A72D-B248-5ED6-332D5BF18DAC}"/>
                  </a:ext>
                </a:extLst>
              </p:cNvPr>
              <p:cNvSpPr txBox="1"/>
              <p:nvPr/>
            </p:nvSpPr>
            <p:spPr>
              <a:xfrm>
                <a:off x="9038170" y="2784194"/>
                <a:ext cx="3120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8388D3-A72D-B248-5ED6-332D5BF18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70" y="2784194"/>
                <a:ext cx="31209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C2630F9-B069-3384-16AF-3270AF7C0898}"/>
                  </a:ext>
                </a:extLst>
              </p:cNvPr>
              <p:cNvSpPr txBox="1"/>
              <p:nvPr/>
            </p:nvSpPr>
            <p:spPr>
              <a:xfrm>
                <a:off x="9038169" y="3077714"/>
                <a:ext cx="3120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C2630F9-B069-3384-16AF-3270AF7C0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69" y="3077714"/>
                <a:ext cx="31209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1E53A5E-21F9-8B9B-031F-9D477C284D79}"/>
                  </a:ext>
                </a:extLst>
              </p:cNvPr>
              <p:cNvSpPr txBox="1"/>
              <p:nvPr/>
            </p:nvSpPr>
            <p:spPr>
              <a:xfrm>
                <a:off x="9038169" y="4008205"/>
                <a:ext cx="3120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1E53A5E-21F9-8B9B-031F-9D477C284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169" y="4008205"/>
                <a:ext cx="31209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8FD5893-59CE-CF47-945B-BD41D09CD3E0}"/>
              </a:ext>
            </a:extLst>
          </p:cNvPr>
          <p:cNvSpPr txBox="1"/>
          <p:nvPr/>
        </p:nvSpPr>
        <p:spPr>
          <a:xfrm>
            <a:off x="5191163" y="1773996"/>
            <a:ext cx="267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Iterative Methods</a:t>
            </a:r>
          </a:p>
          <a:p>
            <a:pPr marL="457200" indent="-457200">
              <a:buAutoNum type="alphaL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Direct Methods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3BF97F5-938D-8157-89BD-534BBF4D40AB}"/>
              </a:ext>
            </a:extLst>
          </p:cNvPr>
          <p:cNvCxnSpPr/>
          <p:nvPr/>
        </p:nvCxnSpPr>
        <p:spPr>
          <a:xfrm>
            <a:off x="4239234" y="3088411"/>
            <a:ext cx="116780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F891C8A-DED1-5E65-63F7-0631370032AD}"/>
              </a:ext>
            </a:extLst>
          </p:cNvPr>
          <p:cNvCxnSpPr/>
          <p:nvPr/>
        </p:nvCxnSpPr>
        <p:spPr>
          <a:xfrm>
            <a:off x="7405469" y="3082904"/>
            <a:ext cx="116780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0013 -0.0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1654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1653 2.96296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00013 -0.008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60" grpId="0"/>
      <p:bldP spid="61" grpId="0"/>
      <p:bldP spid="62" grpId="0"/>
      <p:bldP spid="63" grpId="0"/>
      <p:bldP spid="67" grpId="0"/>
      <p:bldP spid="6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4DDB9DEB-7A71-193C-C6DF-D0D2EE09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BCF0B8EB-5235-0766-60CC-F45A300E40C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71302AC-AF6F-587E-0F19-F6B071D0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Speedup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3DE9D-A0DB-D9A1-6E6C-7D852EA88964}"/>
              </a:ext>
            </a:extLst>
          </p:cNvPr>
          <p:cNvSpPr txBox="1"/>
          <p:nvPr/>
        </p:nvSpPr>
        <p:spPr>
          <a:xfrm>
            <a:off x="1540376" y="4543909"/>
            <a:ext cx="9776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Latency speedup of Acamar over static design for different </a:t>
            </a:r>
            <a:r>
              <a:rPr lang="en-US" b="1" dirty="0" err="1">
                <a:latin typeface="Trebuchet MS" panose="020B0703020202090204" pitchFamily="34" charset="0"/>
                <a:cs typeface="Times New Roman" panose="02020603050405020304" pitchFamily="18" charset="0"/>
              </a:rPr>
              <a:t>SuiteSparse</a:t>
            </a:r>
            <a:r>
              <a:rPr lang="en-US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 datasets</a:t>
            </a:r>
            <a:r>
              <a:rPr lang="en-US" dirty="0">
                <a:latin typeface="Trebuchet MS" panose="020B0703020202090204" pitchFamily="34" charset="0"/>
                <a:cs typeface="Times New Roman" panose="02020603050405020304" pitchFamily="18" charset="0"/>
              </a:rPr>
              <a:t> (GMEAN refers to Geometric Mean).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D2BB01-A0AF-FC1D-A604-0C99DED7D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09" y="1967729"/>
            <a:ext cx="11353800" cy="24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6895F3F7-0D11-C76E-1869-5983AF94A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5D6648B-EB35-78E0-B11D-77FE02D6B435}"/>
              </a:ext>
            </a:extLst>
          </p:cNvPr>
          <p:cNvSpPr/>
          <p:nvPr/>
        </p:nvSpPr>
        <p:spPr>
          <a:xfrm>
            <a:off x="5073877" y="3437901"/>
            <a:ext cx="1002412" cy="100361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DFFAFF36-BDA5-EC35-11E4-4F104058B5E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BDB90-C05F-91D3-4734-BAABF613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523" y="248584"/>
            <a:ext cx="3227532" cy="833768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>
                <a:latin typeface="Trebuchet MS" panose="020B0703020202090204" pitchFamily="34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145AA1-AF71-C222-C324-36DAF1BDFFD0}"/>
              </a:ext>
            </a:extLst>
          </p:cNvPr>
          <p:cNvSpPr/>
          <p:nvPr/>
        </p:nvSpPr>
        <p:spPr>
          <a:xfrm>
            <a:off x="1078625" y="3041053"/>
            <a:ext cx="609599" cy="6096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B490D2-FC45-1C8C-F65B-58927F5EED61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1383425" y="3650654"/>
            <a:ext cx="0" cy="731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160F0E-3205-9726-8A01-43441C243E48}"/>
              </a:ext>
            </a:extLst>
          </p:cNvPr>
          <p:cNvCxnSpPr>
            <a:cxnSpLocks/>
          </p:cNvCxnSpPr>
          <p:nvPr/>
        </p:nvCxnSpPr>
        <p:spPr>
          <a:xfrm flipH="1">
            <a:off x="1078625" y="4382061"/>
            <a:ext cx="304799" cy="314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0EDEA0-3B5F-016F-1A09-82310B29C173}"/>
              </a:ext>
            </a:extLst>
          </p:cNvPr>
          <p:cNvCxnSpPr>
            <a:cxnSpLocks/>
          </p:cNvCxnSpPr>
          <p:nvPr/>
        </p:nvCxnSpPr>
        <p:spPr>
          <a:xfrm>
            <a:off x="1383424" y="4382061"/>
            <a:ext cx="304800" cy="314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3990E5-BFB1-54EE-5CB2-73404C49ADBD}"/>
              </a:ext>
            </a:extLst>
          </p:cNvPr>
          <p:cNvCxnSpPr>
            <a:cxnSpLocks/>
          </p:cNvCxnSpPr>
          <p:nvPr/>
        </p:nvCxnSpPr>
        <p:spPr>
          <a:xfrm flipH="1">
            <a:off x="773826" y="3345853"/>
            <a:ext cx="304798" cy="4481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9EA7F7-3C23-D2E0-694E-94C36B538CED}"/>
              </a:ext>
            </a:extLst>
          </p:cNvPr>
          <p:cNvCxnSpPr>
            <a:cxnSpLocks/>
          </p:cNvCxnSpPr>
          <p:nvPr/>
        </p:nvCxnSpPr>
        <p:spPr>
          <a:xfrm>
            <a:off x="773826" y="3793969"/>
            <a:ext cx="60959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7198AC-0D10-DF57-983D-5C9065AE8DFC}"/>
              </a:ext>
            </a:extLst>
          </p:cNvPr>
          <p:cNvCxnSpPr>
            <a:cxnSpLocks/>
          </p:cNvCxnSpPr>
          <p:nvPr/>
        </p:nvCxnSpPr>
        <p:spPr>
          <a:xfrm>
            <a:off x="1383424" y="3786390"/>
            <a:ext cx="436567" cy="3703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09043-F944-6A4D-5E86-D96998838BF9}"/>
              </a:ext>
            </a:extLst>
          </p:cNvPr>
          <p:cNvCxnSpPr>
            <a:cxnSpLocks/>
          </p:cNvCxnSpPr>
          <p:nvPr/>
        </p:nvCxnSpPr>
        <p:spPr>
          <a:xfrm flipH="1">
            <a:off x="1819991" y="4111951"/>
            <a:ext cx="65883" cy="278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Graphic 35" descr="Document outline">
            <a:extLst>
              <a:ext uri="{FF2B5EF4-FFF2-40B4-BE49-F238E27FC236}">
                <a16:creationId xmlns:a16="http://schemas.microsoft.com/office/drawing/2014/main" id="{32A9F724-1934-69E7-AE7F-E0FEBDBF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0904" y="3310671"/>
            <a:ext cx="914400" cy="914400"/>
          </a:xfrm>
          <a:prstGeom prst="rect">
            <a:avLst/>
          </a:prstGeom>
        </p:spPr>
      </p:pic>
      <p:pic>
        <p:nvPicPr>
          <p:cNvPr id="37" name="Graphic 36" descr="Document outline">
            <a:extLst>
              <a:ext uri="{FF2B5EF4-FFF2-40B4-BE49-F238E27FC236}">
                <a16:creationId xmlns:a16="http://schemas.microsoft.com/office/drawing/2014/main" id="{F6911260-1F3C-CF3D-4691-8EA459009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2691" y="3036323"/>
            <a:ext cx="914400" cy="914400"/>
          </a:xfrm>
          <a:prstGeom prst="rect">
            <a:avLst/>
          </a:prstGeom>
        </p:spPr>
      </p:pic>
      <p:pic>
        <p:nvPicPr>
          <p:cNvPr id="38" name="Graphic 37" descr="Document outline">
            <a:extLst>
              <a:ext uri="{FF2B5EF4-FFF2-40B4-BE49-F238E27FC236}">
                <a16:creationId xmlns:a16="http://schemas.microsoft.com/office/drawing/2014/main" id="{79732C21-D7EB-44D0-61CE-A8AB80EB4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2758" y="3830154"/>
            <a:ext cx="914400" cy="914400"/>
          </a:xfrm>
          <a:prstGeom prst="rect">
            <a:avLst/>
          </a:prstGeom>
        </p:spPr>
      </p:pic>
      <p:pic>
        <p:nvPicPr>
          <p:cNvPr id="34" name="Graphic 33" descr="Magnifying glass with solid fill">
            <a:extLst>
              <a:ext uri="{FF2B5EF4-FFF2-40B4-BE49-F238E27FC236}">
                <a16:creationId xmlns:a16="http://schemas.microsoft.com/office/drawing/2014/main" id="{ADB95F70-031C-B750-F391-CF70560574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1526" y="3701723"/>
            <a:ext cx="914400" cy="91440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8D462C4-FE54-CBF2-842C-72ABB8DC70E7}"/>
              </a:ext>
            </a:extLst>
          </p:cNvPr>
          <p:cNvGrpSpPr/>
          <p:nvPr/>
        </p:nvGrpSpPr>
        <p:grpSpPr>
          <a:xfrm>
            <a:off x="6076290" y="3502109"/>
            <a:ext cx="155222" cy="768065"/>
            <a:chOff x="8998177" y="2295204"/>
            <a:chExt cx="117248" cy="76809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E41002-C9B2-4CE8-4956-2195054D08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5C802FC-E9F0-0DAA-7C8D-51D85249A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A6A2A2E-ED74-1E5E-22CF-42C3F66B5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AC05FF2-0726-1513-9686-B3ACB04CDC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B051F66-67F2-A162-2158-12B38A7DB3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68620FF-55CD-A1C8-7F8E-CF0B07DFFFBC}"/>
              </a:ext>
            </a:extLst>
          </p:cNvPr>
          <p:cNvGrpSpPr/>
          <p:nvPr/>
        </p:nvGrpSpPr>
        <p:grpSpPr>
          <a:xfrm>
            <a:off x="6076289" y="3590731"/>
            <a:ext cx="155221" cy="784551"/>
            <a:chOff x="8998177" y="2295204"/>
            <a:chExt cx="117248" cy="76809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496C828-7B5C-4644-4FB3-9947A0EE7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E09FFE6-6B4F-D906-18D9-76F491D7F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2AA738-01A2-1AB9-8491-1BDFBF886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0FA0A7F-A161-A594-FD49-D0D5DE1F5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BF3CDB3-9464-5F13-8A4C-F110125FA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394DDA0-12D4-1C35-D6D7-EE70DFD29BEC}"/>
              </a:ext>
            </a:extLst>
          </p:cNvPr>
          <p:cNvSpPr/>
          <p:nvPr/>
        </p:nvSpPr>
        <p:spPr>
          <a:xfrm>
            <a:off x="5149178" y="3509327"/>
            <a:ext cx="851810" cy="860757"/>
          </a:xfrm>
          <a:prstGeom prst="rect">
            <a:avLst/>
          </a:prstGeom>
          <a:pattFill prst="lgCheck">
            <a:fgClr>
              <a:schemeClr val="accent4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E562A0-6378-D3D9-3E06-39BDD5266C76}"/>
              </a:ext>
            </a:extLst>
          </p:cNvPr>
          <p:cNvGrpSpPr/>
          <p:nvPr/>
        </p:nvGrpSpPr>
        <p:grpSpPr>
          <a:xfrm>
            <a:off x="4913810" y="3507203"/>
            <a:ext cx="155221" cy="784551"/>
            <a:chOff x="8998177" y="2295204"/>
            <a:chExt cx="117248" cy="76809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342D800-0FAB-4472-EA8C-307397B539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2E9D07E-52E4-4C54-A026-C521B7468B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6CC099-9C52-A46F-D7A9-3C49D5574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B6982EC-EE31-3334-D275-1E9172967E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D9D8B5-7D5D-6679-C844-90FA06A35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A08EE46-3447-A0CC-38E8-11A1471D7DF2}"/>
              </a:ext>
            </a:extLst>
          </p:cNvPr>
          <p:cNvGrpSpPr/>
          <p:nvPr/>
        </p:nvGrpSpPr>
        <p:grpSpPr>
          <a:xfrm>
            <a:off x="4913809" y="3590731"/>
            <a:ext cx="155221" cy="784551"/>
            <a:chOff x="8998177" y="2295204"/>
            <a:chExt cx="117248" cy="768092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C614CB3-55AC-9279-6CA8-39DD56F447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F57E554-3FCA-FD11-5997-5055E6C1B7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3BAAA67-F71A-4383-046F-080173C92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0718C33-CFB6-433E-2C99-2E86AD9B1E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F394F5-EEF0-7A2C-62CB-3858CC537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3D831CA-E8F5-4758-1DF1-525D6F4E201D}"/>
              </a:ext>
            </a:extLst>
          </p:cNvPr>
          <p:cNvGrpSpPr/>
          <p:nvPr/>
        </p:nvGrpSpPr>
        <p:grpSpPr>
          <a:xfrm rot="5400000">
            <a:off x="5497472" y="2953577"/>
            <a:ext cx="155221" cy="784551"/>
            <a:chOff x="8998177" y="2295204"/>
            <a:chExt cx="117248" cy="768092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8D95C0A-7EBF-31DE-728D-BD8909A25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B73DE5A-BF5A-93B5-D064-69E4CA2A5A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BE570E9-D2DB-6181-8FCD-BE20E1909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0BD1211-71AB-7CF1-519A-D0B998AE4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E652269-481E-A50F-2400-B9E54F4F7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FBDB59F-DB65-8875-01CC-381E7535CB8E}"/>
              </a:ext>
            </a:extLst>
          </p:cNvPr>
          <p:cNvGrpSpPr/>
          <p:nvPr/>
        </p:nvGrpSpPr>
        <p:grpSpPr>
          <a:xfrm rot="16200000">
            <a:off x="5497472" y="4146236"/>
            <a:ext cx="155221" cy="784551"/>
            <a:chOff x="8998177" y="2295204"/>
            <a:chExt cx="117248" cy="76809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2C2F60D-B88B-4782-4EB8-4E4108E06F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295204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9ED994-D716-B8B7-EEA0-4044B6093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476179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63AFE03-CDCF-99D4-0F81-6FF3484FD2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668379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AF7577E-A181-C01B-ECA6-D286940BA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2871579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C5FBDC8-166B-F020-4A12-4D11E0E28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8177" y="3063296"/>
              <a:ext cx="117248" cy="0"/>
            </a:xfrm>
            <a:prstGeom prst="line">
              <a:avLst/>
            </a:prstGeom>
            <a:ln w="15875">
              <a:solidFill>
                <a:schemeClr val="dk1">
                  <a:shade val="95000"/>
                  <a:satMod val="10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0346739-CA34-3F47-F13F-D196FC14CAF2}"/>
              </a:ext>
            </a:extLst>
          </p:cNvPr>
          <p:cNvSpPr/>
          <p:nvPr/>
        </p:nvSpPr>
        <p:spPr>
          <a:xfrm>
            <a:off x="7227110" y="3804481"/>
            <a:ext cx="161246" cy="860757"/>
          </a:xfrm>
          <a:prstGeom prst="rect">
            <a:avLst/>
          </a:prstGeom>
          <a:pattFill prst="lgCheck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1088E6F-9308-9856-643F-A4D37207E2E8}"/>
              </a:ext>
            </a:extLst>
          </p:cNvPr>
          <p:cNvCxnSpPr/>
          <p:nvPr/>
        </p:nvCxnSpPr>
        <p:spPr>
          <a:xfrm flipV="1">
            <a:off x="7105746" y="3038469"/>
            <a:ext cx="0" cy="16584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FBCB609-40D8-510A-ABEC-4A968FDBFB13}"/>
              </a:ext>
            </a:extLst>
          </p:cNvPr>
          <p:cNvCxnSpPr>
            <a:cxnSpLocks/>
          </p:cNvCxnSpPr>
          <p:nvPr/>
        </p:nvCxnSpPr>
        <p:spPr>
          <a:xfrm flipV="1">
            <a:off x="7119123" y="4675482"/>
            <a:ext cx="2401644" cy="8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AD9153F-BC3C-30EC-7B4D-AE3B4E17ED01}"/>
              </a:ext>
            </a:extLst>
          </p:cNvPr>
          <p:cNvSpPr/>
          <p:nvPr/>
        </p:nvSpPr>
        <p:spPr>
          <a:xfrm>
            <a:off x="7595521" y="3288238"/>
            <a:ext cx="143159" cy="1377000"/>
          </a:xfrm>
          <a:prstGeom prst="rect">
            <a:avLst/>
          </a:prstGeom>
          <a:pattFill prst="pct60">
            <a:fgClr>
              <a:srgbClr val="FFC0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83B9D69-1402-E042-4897-AA557F040261}"/>
              </a:ext>
            </a:extLst>
          </p:cNvPr>
          <p:cNvSpPr/>
          <p:nvPr/>
        </p:nvSpPr>
        <p:spPr>
          <a:xfrm>
            <a:off x="8010241" y="3892704"/>
            <a:ext cx="143159" cy="779391"/>
          </a:xfrm>
          <a:prstGeom prst="rect">
            <a:avLst/>
          </a:prstGeom>
          <a:pattFill prst="pct75">
            <a:fgClr>
              <a:schemeClr val="accent5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2B7F44D-609E-E6B1-9AFA-4C3ACE557038}"/>
              </a:ext>
            </a:extLst>
          </p:cNvPr>
          <p:cNvSpPr/>
          <p:nvPr/>
        </p:nvSpPr>
        <p:spPr>
          <a:xfrm>
            <a:off x="8384448" y="4131088"/>
            <a:ext cx="143159" cy="529631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6BFF3E2-A350-0D04-30D1-A1DDC31DEA9E}"/>
              </a:ext>
            </a:extLst>
          </p:cNvPr>
          <p:cNvSpPr/>
          <p:nvPr/>
        </p:nvSpPr>
        <p:spPr>
          <a:xfrm>
            <a:off x="9114580" y="3617992"/>
            <a:ext cx="143159" cy="1041794"/>
          </a:xfrm>
          <a:prstGeom prst="rect">
            <a:avLst/>
          </a:prstGeom>
          <a:pattFill prst="pct60">
            <a:fgClr>
              <a:srgbClr val="10D10E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CEE3CB7-CE25-E453-4541-89E58EB962C6}"/>
              </a:ext>
            </a:extLst>
          </p:cNvPr>
          <p:cNvSpPr/>
          <p:nvPr/>
        </p:nvSpPr>
        <p:spPr>
          <a:xfrm>
            <a:off x="8740898" y="4359972"/>
            <a:ext cx="143158" cy="312123"/>
          </a:xfrm>
          <a:prstGeom prst="rect">
            <a:avLst/>
          </a:prstGeom>
          <a:pattFill prst="smCheck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4300FC4-E5FE-939F-E7EF-84EADAF0E622}"/>
              </a:ext>
            </a:extLst>
          </p:cNvPr>
          <p:cNvGrpSpPr/>
          <p:nvPr/>
        </p:nvGrpSpPr>
        <p:grpSpPr>
          <a:xfrm>
            <a:off x="7244418" y="2991783"/>
            <a:ext cx="1938390" cy="1207327"/>
            <a:chOff x="7092847" y="2311468"/>
            <a:chExt cx="1938390" cy="1207327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FF8E266-7DB3-6E53-C34B-74BB58710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7080" y="2335315"/>
              <a:ext cx="401267" cy="52333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E509223-320D-1FF3-5806-94D175EF33D3}"/>
                </a:ext>
              </a:extLst>
            </p:cNvPr>
            <p:cNvCxnSpPr>
              <a:cxnSpLocks/>
            </p:cNvCxnSpPr>
            <p:nvPr/>
          </p:nvCxnSpPr>
          <p:spPr>
            <a:xfrm>
              <a:off x="7528348" y="2335315"/>
              <a:ext cx="414720" cy="60482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1A03FA9-49D7-FCA0-37F7-E931E63A8781}"/>
                </a:ext>
              </a:extLst>
            </p:cNvPr>
            <p:cNvCxnSpPr>
              <a:cxnSpLocks/>
            </p:cNvCxnSpPr>
            <p:nvPr/>
          </p:nvCxnSpPr>
          <p:spPr>
            <a:xfrm>
              <a:off x="7933473" y="2929966"/>
              <a:ext cx="372828" cy="3680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A65DF03-EA83-BB84-E2A3-55396215C648}"/>
                </a:ext>
              </a:extLst>
            </p:cNvPr>
            <p:cNvCxnSpPr>
              <a:cxnSpLocks/>
            </p:cNvCxnSpPr>
            <p:nvPr/>
          </p:nvCxnSpPr>
          <p:spPr>
            <a:xfrm>
              <a:off x="8287779" y="3283795"/>
              <a:ext cx="349477" cy="21299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FD4AF1CC-36B6-2079-6772-978104D05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2688" y="2681005"/>
              <a:ext cx="398549" cy="81493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C31B672-3CCA-942D-064A-107B526FC0E3}"/>
                </a:ext>
              </a:extLst>
            </p:cNvPr>
            <p:cNvSpPr/>
            <p:nvPr/>
          </p:nvSpPr>
          <p:spPr>
            <a:xfrm flipV="1">
              <a:off x="7092847" y="285865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2ADB18F-12F4-D29F-61F1-8715158D4932}"/>
                </a:ext>
              </a:extLst>
            </p:cNvPr>
            <p:cNvSpPr/>
            <p:nvPr/>
          </p:nvSpPr>
          <p:spPr>
            <a:xfrm flipV="1">
              <a:off x="7501473" y="231146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CE63B37-2B39-4E08-2F22-82F8A5CAB39A}"/>
                </a:ext>
              </a:extLst>
            </p:cNvPr>
            <p:cNvSpPr/>
            <p:nvPr/>
          </p:nvSpPr>
          <p:spPr>
            <a:xfrm flipH="1">
              <a:off x="7915291" y="2917281"/>
              <a:ext cx="4776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320F419-A426-E050-EB48-55A1F7DB5B77}"/>
                </a:ext>
              </a:extLst>
            </p:cNvPr>
            <p:cNvSpPr/>
            <p:nvPr/>
          </p:nvSpPr>
          <p:spPr>
            <a:xfrm flipH="1">
              <a:off x="8278863" y="326553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27039C8-A89E-A7F0-01A3-806DABA1489E}"/>
                </a:ext>
              </a:extLst>
            </p:cNvPr>
            <p:cNvSpPr/>
            <p:nvPr/>
          </p:nvSpPr>
          <p:spPr>
            <a:xfrm flipH="1">
              <a:off x="8623312" y="347307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3" name="Graphic 172" descr="Meeting with solid fill">
            <a:extLst>
              <a:ext uri="{FF2B5EF4-FFF2-40B4-BE49-F238E27FC236}">
                <a16:creationId xmlns:a16="http://schemas.microsoft.com/office/drawing/2014/main" id="{1AF41D1C-C7DA-EEA1-31C5-29DC45E3F8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94283" y="3467964"/>
            <a:ext cx="1492279" cy="1492279"/>
          </a:xfrm>
          <a:prstGeom prst="rect">
            <a:avLst/>
          </a:prstGeom>
        </p:spPr>
      </p:pic>
      <p:pic>
        <p:nvPicPr>
          <p:cNvPr id="175" name="Graphic 174" descr="Question Mark with solid fill">
            <a:extLst>
              <a:ext uri="{FF2B5EF4-FFF2-40B4-BE49-F238E27FC236}">
                <a16:creationId xmlns:a16="http://schemas.microsoft.com/office/drawing/2014/main" id="{D0FC9019-202C-E6AD-E8CA-5695DD6205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6097" y="2842960"/>
            <a:ext cx="496520" cy="496520"/>
          </a:xfrm>
          <a:prstGeom prst="rect">
            <a:avLst/>
          </a:prstGeom>
        </p:spPr>
      </p:pic>
      <p:pic>
        <p:nvPicPr>
          <p:cNvPr id="176" name="Graphic 175" descr="Question Mark with solid fill">
            <a:extLst>
              <a:ext uri="{FF2B5EF4-FFF2-40B4-BE49-F238E27FC236}">
                <a16:creationId xmlns:a16="http://schemas.microsoft.com/office/drawing/2014/main" id="{B2EDD686-A62C-79AC-F943-2CCA29551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0251" y="2495837"/>
            <a:ext cx="496520" cy="496520"/>
          </a:xfrm>
          <a:prstGeom prst="rect">
            <a:avLst/>
          </a:prstGeom>
        </p:spPr>
      </p:pic>
      <p:pic>
        <p:nvPicPr>
          <p:cNvPr id="177" name="Graphic 176" descr="Question Mark with solid fill">
            <a:extLst>
              <a:ext uri="{FF2B5EF4-FFF2-40B4-BE49-F238E27FC236}">
                <a16:creationId xmlns:a16="http://schemas.microsoft.com/office/drawing/2014/main" id="{6CB41EAC-4665-38B8-846C-DC279CB8FE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104" y="2842960"/>
            <a:ext cx="496520" cy="496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36DBDE-A8EC-1A05-1C4D-3C7297291534}"/>
              </a:ext>
            </a:extLst>
          </p:cNvPr>
          <p:cNvSpPr txBox="1"/>
          <p:nvPr/>
        </p:nvSpPr>
        <p:spPr>
          <a:xfrm>
            <a:off x="773826" y="1740270"/>
            <a:ext cx="1288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What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0FE94-4E03-A8E4-A082-548F89A86DE3}"/>
              </a:ext>
            </a:extLst>
          </p:cNvPr>
          <p:cNvSpPr txBox="1"/>
          <p:nvPr/>
        </p:nvSpPr>
        <p:spPr>
          <a:xfrm>
            <a:off x="2878043" y="1744114"/>
            <a:ext cx="101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Why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38A6E-6751-E449-7269-201036E8705D}"/>
              </a:ext>
            </a:extLst>
          </p:cNvPr>
          <p:cNvSpPr txBox="1"/>
          <p:nvPr/>
        </p:nvSpPr>
        <p:spPr>
          <a:xfrm>
            <a:off x="5090320" y="1737819"/>
            <a:ext cx="101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How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19E97-D884-E2F4-D31D-0DD868902728}"/>
              </a:ext>
            </a:extLst>
          </p:cNvPr>
          <p:cNvSpPr txBox="1"/>
          <p:nvPr/>
        </p:nvSpPr>
        <p:spPr>
          <a:xfrm>
            <a:off x="7021287" y="1741413"/>
            <a:ext cx="229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  <a:cs typeface="Arial" panose="020B0604020202020204" pitchFamily="34" charset="0"/>
              </a:rPr>
              <a:t>How good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C0392-D48B-B4F2-E0BF-02AE03ADC73D}"/>
              </a:ext>
            </a:extLst>
          </p:cNvPr>
          <p:cNvSpPr txBox="1"/>
          <p:nvPr/>
        </p:nvSpPr>
        <p:spPr>
          <a:xfrm>
            <a:off x="10014880" y="1760727"/>
            <a:ext cx="192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  <a:cs typeface="Times New Roman" panose="02020603050405020304" pitchFamily="18" charset="0"/>
              </a:rPr>
              <a:t>Conclusions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8C6D66-7A4B-F53E-C34F-1389F4513502}"/>
              </a:ext>
            </a:extLst>
          </p:cNvPr>
          <p:cNvGrpSpPr/>
          <p:nvPr/>
        </p:nvGrpSpPr>
        <p:grpSpPr>
          <a:xfrm>
            <a:off x="324987" y="4786581"/>
            <a:ext cx="2245917" cy="735959"/>
            <a:chOff x="438289" y="4795421"/>
            <a:chExt cx="1890270" cy="735959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CF24686-DFAD-D8E0-C81F-353C14053E9D}"/>
                </a:ext>
              </a:extLst>
            </p:cNvPr>
            <p:cNvSpPr/>
            <p:nvPr/>
          </p:nvSpPr>
          <p:spPr>
            <a:xfrm>
              <a:off x="438289" y="4795421"/>
              <a:ext cx="1890270" cy="62703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6000">
                  <a:schemeClr val="accent3">
                    <a:alpha val="32861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B85F8B-3F2B-74F9-8BC0-8485E0A23762}"/>
                </a:ext>
              </a:extLst>
            </p:cNvPr>
            <p:cNvSpPr txBox="1"/>
            <p:nvPr/>
          </p:nvSpPr>
          <p:spPr>
            <a:xfrm>
              <a:off x="633751" y="4885049"/>
              <a:ext cx="1449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Introduction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F7426E-1B33-2425-3768-E801A0246DD0}"/>
              </a:ext>
            </a:extLst>
          </p:cNvPr>
          <p:cNvGrpSpPr/>
          <p:nvPr/>
        </p:nvGrpSpPr>
        <p:grpSpPr>
          <a:xfrm>
            <a:off x="2540169" y="4744554"/>
            <a:ext cx="1890270" cy="627031"/>
            <a:chOff x="2540169" y="4744554"/>
            <a:chExt cx="1890270" cy="627031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D0940E9-448A-EAB9-206C-A03341DDC6EB}"/>
                </a:ext>
              </a:extLst>
            </p:cNvPr>
            <p:cNvSpPr/>
            <p:nvPr/>
          </p:nvSpPr>
          <p:spPr>
            <a:xfrm>
              <a:off x="2540169" y="4744554"/>
              <a:ext cx="1890270" cy="62703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4000">
                  <a:schemeClr val="accent1">
                    <a:lumMod val="100000"/>
                    <a:alpha val="18459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675191-1A9F-0BD1-8B83-01C732555258}"/>
                </a:ext>
              </a:extLst>
            </p:cNvPr>
            <p:cNvSpPr txBox="1"/>
            <p:nvPr/>
          </p:nvSpPr>
          <p:spPr>
            <a:xfrm>
              <a:off x="2766688" y="4867814"/>
              <a:ext cx="1449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Challenges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1DC5BB-A6EE-CA9F-0232-01DD7D39B0F5}"/>
              </a:ext>
            </a:extLst>
          </p:cNvPr>
          <p:cNvGrpSpPr/>
          <p:nvPr/>
        </p:nvGrpSpPr>
        <p:grpSpPr>
          <a:xfrm>
            <a:off x="4654128" y="4764994"/>
            <a:ext cx="1890270" cy="606220"/>
            <a:chOff x="4654128" y="4764994"/>
            <a:chExt cx="1890270" cy="60622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A723CB8A-1629-0ABC-4B21-0408A1D61C15}"/>
                </a:ext>
              </a:extLst>
            </p:cNvPr>
            <p:cNvSpPr/>
            <p:nvPr/>
          </p:nvSpPr>
          <p:spPr>
            <a:xfrm rot="10800000">
              <a:off x="4654128" y="4764994"/>
              <a:ext cx="1890270" cy="606220"/>
            </a:xfrm>
            <a:prstGeom prst="ellipse">
              <a:avLst/>
            </a:prstGeom>
            <a:gradFill flip="none" rotWithShape="1">
              <a:gsLst>
                <a:gs pos="6000">
                  <a:schemeClr val="accent4">
                    <a:lumMod val="40000"/>
                    <a:lumOff val="60000"/>
                    <a:alpha val="34000"/>
                  </a:schemeClr>
                </a:gs>
                <a:gs pos="0">
                  <a:schemeClr val="accent4">
                    <a:lumMod val="95000"/>
                    <a:lumOff val="5000"/>
                    <a:alpha val="0"/>
                  </a:schemeClr>
                </a:gs>
                <a:gs pos="59000">
                  <a:schemeClr val="accent4">
                    <a:lumMod val="60000"/>
                    <a:alpha val="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D89A1C-477C-11B6-8178-FA48058CE75D}"/>
                </a:ext>
              </a:extLst>
            </p:cNvPr>
            <p:cNvSpPr txBox="1"/>
            <p:nvPr/>
          </p:nvSpPr>
          <p:spPr>
            <a:xfrm>
              <a:off x="4842610" y="4873058"/>
              <a:ext cx="1449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Acamar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3FEA8C-CEAA-FF69-AC83-4ACDA9252821}"/>
              </a:ext>
            </a:extLst>
          </p:cNvPr>
          <p:cNvGrpSpPr/>
          <p:nvPr/>
        </p:nvGrpSpPr>
        <p:grpSpPr>
          <a:xfrm>
            <a:off x="6291919" y="4779041"/>
            <a:ext cx="3722961" cy="561538"/>
            <a:chOff x="6291919" y="4779041"/>
            <a:chExt cx="3722961" cy="561538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19C333D-9194-D440-3804-8ED0ACA96C35}"/>
                </a:ext>
              </a:extLst>
            </p:cNvPr>
            <p:cNvSpPr/>
            <p:nvPr/>
          </p:nvSpPr>
          <p:spPr>
            <a:xfrm rot="10800000">
              <a:off x="6291919" y="4779041"/>
              <a:ext cx="3722961" cy="561538"/>
            </a:xfrm>
            <a:prstGeom prst="ellipse">
              <a:avLst/>
            </a:prstGeom>
            <a:gradFill flip="none" rotWithShape="1">
              <a:gsLst>
                <a:gs pos="9000">
                  <a:schemeClr val="accent6">
                    <a:alpha val="16000"/>
                  </a:schemeClr>
                </a:gs>
                <a:gs pos="0">
                  <a:schemeClr val="accent6">
                    <a:alpha val="33546"/>
                  </a:schemeClr>
                </a:gs>
                <a:gs pos="47000">
                  <a:schemeClr val="accent4">
                    <a:lumMod val="60000"/>
                    <a:alpha val="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 panose="020B070302020209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7A4042-593C-064B-80F2-8FBDD11083E2}"/>
                </a:ext>
              </a:extLst>
            </p:cNvPr>
            <p:cNvSpPr txBox="1"/>
            <p:nvPr/>
          </p:nvSpPr>
          <p:spPr>
            <a:xfrm>
              <a:off x="7434747" y="4880545"/>
              <a:ext cx="1449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4618EA-81DD-1BC7-55DC-9A8AB51F642C}"/>
              </a:ext>
            </a:extLst>
          </p:cNvPr>
          <p:cNvGrpSpPr/>
          <p:nvPr/>
        </p:nvGrpSpPr>
        <p:grpSpPr>
          <a:xfrm>
            <a:off x="10069782" y="4779041"/>
            <a:ext cx="1741279" cy="463349"/>
            <a:chOff x="10069782" y="4779041"/>
            <a:chExt cx="1741279" cy="463349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4EA31CD4-81BE-DC95-0B22-8D43B77D3947}"/>
                </a:ext>
              </a:extLst>
            </p:cNvPr>
            <p:cNvSpPr/>
            <p:nvPr/>
          </p:nvSpPr>
          <p:spPr>
            <a:xfrm>
              <a:off x="10069782" y="4779041"/>
              <a:ext cx="1741279" cy="401711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60000">
                  <a:schemeClr val="accent3">
                    <a:lumMod val="0"/>
                    <a:lumOff val="100000"/>
                  </a:schemeClr>
                </a:gs>
                <a:gs pos="0">
                  <a:schemeClr val="accent3">
                    <a:lumMod val="100000"/>
                    <a:alpha val="51107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3A7ED8-2E0C-0050-1F3D-C97BA790A7F0}"/>
                </a:ext>
              </a:extLst>
            </p:cNvPr>
            <p:cNvSpPr txBox="1"/>
            <p:nvPr/>
          </p:nvSpPr>
          <p:spPr>
            <a:xfrm>
              <a:off x="10237253" y="4873058"/>
              <a:ext cx="1449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Q&amp;A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0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" grpId="0" animBg="1"/>
      <p:bldP spid="68" grpId="0" animBg="1"/>
      <p:bldP spid="104" grpId="0" animBg="1"/>
      <p:bldP spid="104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2" grpId="0"/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25181A72-E3DF-1A91-BA90-1F3E34CF7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5CF17D27-AD16-E57F-1A7F-AD169617B62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F12ADC0-FF42-23EF-0520-36B00536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Effect of MSID Chain Stages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B6AD2-3CED-CEDD-8C99-36B5F1FF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1" y="1279321"/>
            <a:ext cx="11201965" cy="4096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A9DC4-C901-3108-FEE5-08128F787617}"/>
              </a:ext>
            </a:extLst>
          </p:cNvPr>
          <p:cNvSpPr txBox="1"/>
          <p:nvPr/>
        </p:nvSpPr>
        <p:spPr>
          <a:xfrm>
            <a:off x="1692775" y="5530707"/>
            <a:ext cx="9776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11. Resource underutilization and change in SpMV latency for different MSID Chain stages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CD970E9C-1573-C7AC-BFE8-33346A367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0ADBA601-0942-609F-92D7-5D48C148F06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C098E08-EBD4-47FF-A42C-85277B4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48" y="122239"/>
            <a:ext cx="8721917" cy="83376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Effect of Sampling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AB27C-E11F-AC56-457F-CC1615F479C8}"/>
              </a:ext>
            </a:extLst>
          </p:cNvPr>
          <p:cNvSpPr txBox="1"/>
          <p:nvPr/>
        </p:nvSpPr>
        <p:spPr>
          <a:xfrm>
            <a:off x="1831321" y="5024705"/>
            <a:ext cx="9776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12: Resource underutilization for different sampling rates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7E70C-358A-FD92-045B-02D5A425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48" y="2771500"/>
            <a:ext cx="11738470" cy="22532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C42B0F-FDA6-3DFD-17C3-423E055096F7}"/>
              </a:ext>
            </a:extLst>
          </p:cNvPr>
          <p:cNvGrpSpPr/>
          <p:nvPr/>
        </p:nvGrpSpPr>
        <p:grpSpPr>
          <a:xfrm>
            <a:off x="1005914" y="1162029"/>
            <a:ext cx="3711592" cy="1281092"/>
            <a:chOff x="4253284" y="1182631"/>
            <a:chExt cx="3711592" cy="1281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541FE2-8EFC-920A-7DBF-76A615DB0F49}"/>
                    </a:ext>
                  </a:extLst>
                </p:cNvPr>
                <p:cNvSpPr txBox="1"/>
                <p:nvPr/>
              </p:nvSpPr>
              <p:spPr>
                <a:xfrm>
                  <a:off x="4253284" y="1182631"/>
                  <a:ext cx="3685432" cy="6390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𝑆𝑖𝑧𝑒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𝑛𝑢𝑚𝑏𝑒𝑟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𝑟𝑜𝑤𝑠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𝑆𝑎𝑚𝑝𝑙𝑖𝑛𝑔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𝑅𝑎𝑡𝑒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C541FE2-8EFC-920A-7DBF-76A615DB0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284" y="1182631"/>
                  <a:ext cx="3685432" cy="639086"/>
                </a:xfrm>
                <a:prstGeom prst="rect">
                  <a:avLst/>
                </a:prstGeom>
                <a:blipFill>
                  <a:blip r:embed="rId4"/>
                  <a:stretch>
                    <a:fillRect l="-1031" t="-7843" r="-687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14943D-7A32-1B0D-F632-8B179CB5697C}"/>
                    </a:ext>
                  </a:extLst>
                </p:cNvPr>
                <p:cNvSpPr txBox="1"/>
                <p:nvPr/>
              </p:nvSpPr>
              <p:spPr>
                <a:xfrm>
                  <a:off x="4253284" y="2155946"/>
                  <a:ext cx="37115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𝑆𝑎𝑚𝑝𝑙𝑖𝑛𝑔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𝑆𝑒𝑡𝑠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14943D-7A32-1B0D-F632-8B179CB569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284" y="2155946"/>
                  <a:ext cx="3711592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048" t="-8000" r="-683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376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4AD47E50-0121-983C-EC57-32A8ACB09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6353315A-0B63-35AA-B765-E7F87068445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7C1222F-7672-180D-64FA-E7DEF02D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072729"/>
            <a:ext cx="3227532" cy="833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1" u="sng" dirty="0">
                <a:latin typeface="Trebuchet MS" panose="020B0703020202090204" pitchFamily="34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542F6-FE4C-54C3-A35B-4FEE9B23922E}"/>
              </a:ext>
            </a:extLst>
          </p:cNvPr>
          <p:cNvSpPr txBox="1"/>
          <p:nvPr/>
        </p:nvSpPr>
        <p:spPr>
          <a:xfrm>
            <a:off x="3653270" y="3244334"/>
            <a:ext cx="488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latin typeface="Trebuchet MS" panose="020B0603020202020204" pitchFamily="34" charset="0"/>
              </a:rPr>
              <a:t>“What is the underlying application?”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DB9B9D-CEBA-E35C-FA0E-F0FCFA9F40FF}"/>
              </a:ext>
            </a:extLst>
          </p:cNvPr>
          <p:cNvGrpSpPr/>
          <p:nvPr/>
        </p:nvGrpSpPr>
        <p:grpSpPr>
          <a:xfrm>
            <a:off x="8665451" y="2369685"/>
            <a:ext cx="1112048" cy="1655872"/>
            <a:chOff x="8665451" y="2369685"/>
            <a:chExt cx="1112048" cy="16558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830F343-0C11-A5E8-6CCE-C57E1CF10E82}"/>
                </a:ext>
              </a:extLst>
            </p:cNvPr>
            <p:cNvSpPr/>
            <p:nvPr/>
          </p:nvSpPr>
          <p:spPr>
            <a:xfrm>
              <a:off x="8970250" y="2369685"/>
              <a:ext cx="609599" cy="6096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EFD295E-5403-3294-2DDA-5B4BFEEA89B4}"/>
                </a:ext>
              </a:extLst>
            </p:cNvPr>
            <p:cNvCxnSpPr>
              <a:cxnSpLocks/>
              <a:stCxn id="3" idx="4"/>
            </p:cNvCxnSpPr>
            <p:nvPr/>
          </p:nvCxnSpPr>
          <p:spPr>
            <a:xfrm>
              <a:off x="9275050" y="2979286"/>
              <a:ext cx="0" cy="73140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CE4AB6-D105-E221-97DC-4609A438DC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0250" y="3710693"/>
              <a:ext cx="304799" cy="314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84855F-4B28-746A-A110-6B1BF354ACF0}"/>
                </a:ext>
              </a:extLst>
            </p:cNvPr>
            <p:cNvCxnSpPr>
              <a:cxnSpLocks/>
            </p:cNvCxnSpPr>
            <p:nvPr/>
          </p:nvCxnSpPr>
          <p:spPr>
            <a:xfrm>
              <a:off x="9275049" y="3710693"/>
              <a:ext cx="304800" cy="314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B7453BE-B988-DC83-F509-5060C1037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5451" y="2674485"/>
              <a:ext cx="304798" cy="4481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8091B9A-946E-EF7D-3FF3-B658EFA21F75}"/>
                </a:ext>
              </a:extLst>
            </p:cNvPr>
            <p:cNvCxnSpPr>
              <a:cxnSpLocks/>
            </p:cNvCxnSpPr>
            <p:nvPr/>
          </p:nvCxnSpPr>
          <p:spPr>
            <a:xfrm>
              <a:off x="8665451" y="3122601"/>
              <a:ext cx="6095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DD546C-CE26-C5EB-A8D7-F4FB3BBBA9B1}"/>
                </a:ext>
              </a:extLst>
            </p:cNvPr>
            <p:cNvCxnSpPr>
              <a:cxnSpLocks/>
            </p:cNvCxnSpPr>
            <p:nvPr/>
          </p:nvCxnSpPr>
          <p:spPr>
            <a:xfrm>
              <a:off x="9275049" y="3115022"/>
              <a:ext cx="436567" cy="37031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6C7237-38D2-ECE8-FB99-C41DA105B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1616" y="3440583"/>
              <a:ext cx="65883" cy="278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32D66560-702E-A38B-DBE0-979EAB7CD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7722" y="2171592"/>
            <a:ext cx="496520" cy="496520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9827E231-0EAA-62EE-7B66-CD0336A61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876" y="1824469"/>
            <a:ext cx="496520" cy="496520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B57209BE-09F7-919A-7499-5230D0500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8729" y="2171592"/>
            <a:ext cx="496520" cy="4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75E-6 2.22222E-6 L 0.01198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00039 -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9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1354 -0.0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3ED13C29-FBAB-29D2-7847-22D0AA4C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CFC4C714-9356-6CCC-2713-D662F76C19B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1CFE886-BE4C-53FB-6CCA-E3288E6E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3452"/>
            <a:ext cx="5123688" cy="833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rebuchet MS" panose="020B0703020202090204" pitchFamily="34" charset="0"/>
                <a:cs typeface="Arial" panose="020B0604020202020204" pitchFamily="34" charset="0"/>
              </a:rPr>
              <a:t>Scientific Problems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3DA722-098B-06B3-4575-44029383AC33}"/>
              </a:ext>
            </a:extLst>
          </p:cNvPr>
          <p:cNvGrpSpPr/>
          <p:nvPr/>
        </p:nvGrpSpPr>
        <p:grpSpPr>
          <a:xfrm>
            <a:off x="577743" y="1216732"/>
            <a:ext cx="3584677" cy="2243045"/>
            <a:chOff x="503240" y="2476754"/>
            <a:chExt cx="3584677" cy="2243045"/>
          </a:xfrm>
        </p:grpSpPr>
        <p:pic>
          <p:nvPicPr>
            <p:cNvPr id="4" name="Picture 3" descr="A green and black background&#10;&#10;Description automatically generated">
              <a:extLst>
                <a:ext uri="{FF2B5EF4-FFF2-40B4-BE49-F238E27FC236}">
                  <a16:creationId xmlns:a16="http://schemas.microsoft.com/office/drawing/2014/main" id="{191EBA57-30BE-4C6B-D463-695E1ACA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240" y="2476754"/>
              <a:ext cx="3312856" cy="190449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DB8A56-08A5-A118-BC7E-047261E1D1B5}"/>
                </a:ext>
              </a:extLst>
            </p:cNvPr>
            <p:cNvSpPr txBox="1"/>
            <p:nvPr/>
          </p:nvSpPr>
          <p:spPr>
            <a:xfrm>
              <a:off x="526005" y="4381245"/>
              <a:ext cx="3561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Electromagnetics Problem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23D9C-697B-CCAF-1E9E-B05593D34999}"/>
              </a:ext>
            </a:extLst>
          </p:cNvPr>
          <p:cNvGrpSpPr/>
          <p:nvPr/>
        </p:nvGrpSpPr>
        <p:grpSpPr>
          <a:xfrm>
            <a:off x="3814531" y="1216728"/>
            <a:ext cx="3375076" cy="2243049"/>
            <a:chOff x="3887988" y="2476755"/>
            <a:chExt cx="3375076" cy="22430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AA9E8C-5AC0-3E92-AA46-6865D1096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0208" y="2476755"/>
              <a:ext cx="3312856" cy="19044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6014FB-BA11-A45A-2592-84CBF813CD0D}"/>
                </a:ext>
              </a:extLst>
            </p:cNvPr>
            <p:cNvSpPr txBox="1"/>
            <p:nvPr/>
          </p:nvSpPr>
          <p:spPr>
            <a:xfrm>
              <a:off x="3887988" y="4381246"/>
              <a:ext cx="3375076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Semiconductor Device Problem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836250-E403-14A3-8F54-9A210F0C41FF}"/>
              </a:ext>
            </a:extLst>
          </p:cNvPr>
          <p:cNvGrpSpPr/>
          <p:nvPr/>
        </p:nvGrpSpPr>
        <p:grpSpPr>
          <a:xfrm>
            <a:off x="6883918" y="1216732"/>
            <a:ext cx="2741516" cy="2243045"/>
            <a:chOff x="7126352" y="2476754"/>
            <a:chExt cx="2741516" cy="22430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DC4108-2AA3-5A2A-F52B-403B58963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8192" y="2476754"/>
              <a:ext cx="2178094" cy="190449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892B5B-01CF-E175-73DD-F8A6E360923B}"/>
                </a:ext>
              </a:extLst>
            </p:cNvPr>
            <p:cNvSpPr txBox="1"/>
            <p:nvPr/>
          </p:nvSpPr>
          <p:spPr>
            <a:xfrm>
              <a:off x="7126352" y="4381245"/>
              <a:ext cx="2741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Fluid Dynamics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4191C1-741E-0821-D0BC-B065E3CB2C6C}"/>
              </a:ext>
            </a:extLst>
          </p:cNvPr>
          <p:cNvGrpSpPr/>
          <p:nvPr/>
        </p:nvGrpSpPr>
        <p:grpSpPr>
          <a:xfrm>
            <a:off x="9225865" y="1216728"/>
            <a:ext cx="2741516" cy="2243047"/>
            <a:chOff x="9010834" y="1216727"/>
            <a:chExt cx="2741516" cy="224304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BB0ECA-314E-8EBB-3FEB-F62ACD19F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3055" y="1216727"/>
              <a:ext cx="2617075" cy="190449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34A56-E604-86A8-D9AB-C0210E7C0FBA}"/>
                </a:ext>
              </a:extLst>
            </p:cNvPr>
            <p:cNvSpPr txBox="1"/>
            <p:nvPr/>
          </p:nvSpPr>
          <p:spPr>
            <a:xfrm>
              <a:off x="9010834" y="3121220"/>
              <a:ext cx="2741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Quantum Chemistry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A8153-91FD-1DEC-586B-5C48F820D51C}"/>
              </a:ext>
            </a:extLst>
          </p:cNvPr>
          <p:cNvGrpSpPr/>
          <p:nvPr/>
        </p:nvGrpSpPr>
        <p:grpSpPr>
          <a:xfrm>
            <a:off x="577743" y="3574465"/>
            <a:ext cx="3312855" cy="2220113"/>
            <a:chOff x="577743" y="3574465"/>
            <a:chExt cx="3312855" cy="22201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0754AF-D88A-0A28-2489-D4BD419E7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743" y="3574465"/>
              <a:ext cx="3312855" cy="190449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7EE51F-DDE7-DDA8-B1BA-12DE517BADBE}"/>
                </a:ext>
              </a:extLst>
            </p:cNvPr>
            <p:cNvSpPr txBox="1"/>
            <p:nvPr/>
          </p:nvSpPr>
          <p:spPr>
            <a:xfrm>
              <a:off x="1066365" y="5456024"/>
              <a:ext cx="2335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2D/3D Problem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24E987-0DC1-1EF1-0926-CB0504D3B209}"/>
              </a:ext>
            </a:extLst>
          </p:cNvPr>
          <p:cNvGrpSpPr/>
          <p:nvPr/>
        </p:nvGrpSpPr>
        <p:grpSpPr>
          <a:xfrm>
            <a:off x="3890598" y="3574464"/>
            <a:ext cx="3285160" cy="2213899"/>
            <a:chOff x="3890598" y="3574464"/>
            <a:chExt cx="3285160" cy="22138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FF16800-5D97-8A3D-BB19-F1D684BC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90598" y="3574464"/>
              <a:ext cx="3285160" cy="190449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56F6AE-3325-90A0-E9E8-FB6B70AEA600}"/>
                </a:ext>
              </a:extLst>
            </p:cNvPr>
            <p:cNvSpPr txBox="1"/>
            <p:nvPr/>
          </p:nvSpPr>
          <p:spPr>
            <a:xfrm>
              <a:off x="3960438" y="5449809"/>
              <a:ext cx="3136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Power Network Problem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41E431-141F-10A6-B1CE-660117822CFC}"/>
              </a:ext>
            </a:extLst>
          </p:cNvPr>
          <p:cNvGrpSpPr/>
          <p:nvPr/>
        </p:nvGrpSpPr>
        <p:grpSpPr>
          <a:xfrm>
            <a:off x="7097000" y="3574464"/>
            <a:ext cx="2335610" cy="2234621"/>
            <a:chOff x="7097000" y="3566824"/>
            <a:chExt cx="2335610" cy="223462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5DBBE2-C781-6B15-420C-897CE345E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6841" y="3566824"/>
              <a:ext cx="2187011" cy="191213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DDEE74-CB24-5C29-9F3D-262B7F468DDB}"/>
                </a:ext>
              </a:extLst>
            </p:cNvPr>
            <p:cNvSpPr txBox="1"/>
            <p:nvPr/>
          </p:nvSpPr>
          <p:spPr>
            <a:xfrm>
              <a:off x="7097000" y="5462891"/>
              <a:ext cx="2335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Least Square Problem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C4C9EB-69D9-1EA8-6C06-46AE11566AB3}"/>
              </a:ext>
            </a:extLst>
          </p:cNvPr>
          <p:cNvGrpSpPr/>
          <p:nvPr/>
        </p:nvGrpSpPr>
        <p:grpSpPr>
          <a:xfrm>
            <a:off x="9353852" y="3574464"/>
            <a:ext cx="2551309" cy="2262016"/>
            <a:chOff x="9353852" y="3563917"/>
            <a:chExt cx="2551309" cy="226201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608F5E1-2967-B203-F160-8D4C71690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53852" y="3563917"/>
              <a:ext cx="2551309" cy="191213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B76D90-CEBE-80D1-CF97-6136BB5BA800}"/>
                </a:ext>
              </a:extLst>
            </p:cNvPr>
            <p:cNvSpPr txBox="1"/>
            <p:nvPr/>
          </p:nvSpPr>
          <p:spPr>
            <a:xfrm>
              <a:off x="9461701" y="5487379"/>
              <a:ext cx="2335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rebuchet MS" panose="020B0703020202090204" pitchFamily="34" charset="0"/>
                </a:rPr>
                <a:t>Structural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6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F4E99A4A-16C6-E801-A64E-4979B57DB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79B51D01-8289-EBA4-8ECD-04BF41052D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03F1AA1-4CEE-E110-198E-7DE4679D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76" y="37579"/>
            <a:ext cx="8309362" cy="833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Representing Scientific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2370E5-FE0C-8FA7-3BC8-689CA931941F}"/>
                  </a:ext>
                </a:extLst>
              </p:cNvPr>
              <p:cNvSpPr txBox="1"/>
              <p:nvPr/>
            </p:nvSpPr>
            <p:spPr>
              <a:xfrm>
                <a:off x="5324282" y="2183853"/>
                <a:ext cx="1543436" cy="635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2370E5-FE0C-8FA7-3BC8-689CA9319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82" y="2183853"/>
                <a:ext cx="1543436" cy="635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1B43204-4972-CCDF-FCBC-AB0A5FDE85BB}"/>
              </a:ext>
            </a:extLst>
          </p:cNvPr>
          <p:cNvGrpSpPr/>
          <p:nvPr/>
        </p:nvGrpSpPr>
        <p:grpSpPr>
          <a:xfrm>
            <a:off x="2514191" y="2001942"/>
            <a:ext cx="2737894" cy="1320492"/>
            <a:chOff x="2514191" y="2001942"/>
            <a:chExt cx="2737894" cy="1320492"/>
          </a:xfrm>
        </p:grpSpPr>
        <p:pic>
          <p:nvPicPr>
            <p:cNvPr id="7" name="Graphic 6" descr="Line arrow: Clockwise curve with solid fill">
              <a:extLst>
                <a:ext uri="{FF2B5EF4-FFF2-40B4-BE49-F238E27FC236}">
                  <a16:creationId xmlns:a16="http://schemas.microsoft.com/office/drawing/2014/main" id="{D5E1AD9B-292F-1B94-0A4E-CF3CFA9CF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840913" flipH="1">
              <a:off x="4205132" y="2001943"/>
              <a:ext cx="1046953" cy="104695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57A6BD-6A1F-A435-BF38-C440E606FA5A}"/>
                </a:ext>
              </a:extLst>
            </p:cNvPr>
            <p:cNvSpPr txBox="1"/>
            <p:nvPr/>
          </p:nvSpPr>
          <p:spPr>
            <a:xfrm>
              <a:off x="2514191" y="2953102"/>
              <a:ext cx="22144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Coefficient Matrix</a:t>
              </a:r>
              <a:endParaRPr lang="en-US" sz="1800" dirty="0">
                <a:latin typeface="Trebuchet MS" panose="020B070302020209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4B384B-4DC9-9420-5940-4BCE86889852}"/>
              </a:ext>
            </a:extLst>
          </p:cNvPr>
          <p:cNvGrpSpPr/>
          <p:nvPr/>
        </p:nvGrpSpPr>
        <p:grpSpPr>
          <a:xfrm>
            <a:off x="6915324" y="1978348"/>
            <a:ext cx="2698699" cy="1344086"/>
            <a:chOff x="6915324" y="1978348"/>
            <a:chExt cx="2698699" cy="1344086"/>
          </a:xfrm>
        </p:grpSpPr>
        <p:pic>
          <p:nvPicPr>
            <p:cNvPr id="9" name="Graphic 8" descr="Line arrow: Clockwise curve with solid fill">
              <a:extLst>
                <a:ext uri="{FF2B5EF4-FFF2-40B4-BE49-F238E27FC236}">
                  <a16:creationId xmlns:a16="http://schemas.microsoft.com/office/drawing/2014/main" id="{C54CE92B-DA71-4456-E071-7A1B20C13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7147581">
              <a:off x="6915324" y="1978348"/>
              <a:ext cx="1046952" cy="10469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4B0E53-65D8-B123-B1B1-104D29EC086B}"/>
                </a:ext>
              </a:extLst>
            </p:cNvPr>
            <p:cNvSpPr txBox="1"/>
            <p:nvPr/>
          </p:nvSpPr>
          <p:spPr>
            <a:xfrm>
              <a:off x="7399606" y="2953102"/>
              <a:ext cx="22144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0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Constant Vector</a:t>
              </a:r>
              <a:endParaRPr lang="en-US" sz="1800" dirty="0">
                <a:latin typeface="Trebuchet MS" panose="020B070302020209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FAA43E-4122-4640-2E60-2A61FA98A8D7}"/>
              </a:ext>
            </a:extLst>
          </p:cNvPr>
          <p:cNvGrpSpPr/>
          <p:nvPr/>
        </p:nvGrpSpPr>
        <p:grpSpPr>
          <a:xfrm>
            <a:off x="4370937" y="2797128"/>
            <a:ext cx="2919742" cy="1534897"/>
            <a:chOff x="4370937" y="2797128"/>
            <a:chExt cx="2919742" cy="1534897"/>
          </a:xfrm>
        </p:grpSpPr>
        <p:pic>
          <p:nvPicPr>
            <p:cNvPr id="17" name="Graphic 16" descr="Arrow Down with solid fill">
              <a:extLst>
                <a:ext uri="{FF2B5EF4-FFF2-40B4-BE49-F238E27FC236}">
                  <a16:creationId xmlns:a16="http://schemas.microsoft.com/office/drawing/2014/main" id="{9BF5758A-9F8C-E9DE-A661-61B28192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05502" y="2797128"/>
              <a:ext cx="1050612" cy="10506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C32830-C399-887C-912C-22F18D1D95C0}"/>
                </a:ext>
              </a:extLst>
            </p:cNvPr>
            <p:cNvSpPr txBox="1"/>
            <p:nvPr/>
          </p:nvSpPr>
          <p:spPr>
            <a:xfrm>
              <a:off x="4370937" y="3962693"/>
              <a:ext cx="29197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0" dirty="0">
                  <a:latin typeface="Trebuchet MS" panose="020B0703020202090204" pitchFamily="34" charset="0"/>
                </a:rPr>
                <a:t>Solution Vector</a:t>
              </a:r>
              <a:endParaRPr lang="en-US" sz="1800" dirty="0"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8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C56D19DA-8759-AB58-A0E7-959BA568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A20A85E6-F5DA-CDAB-BB6C-8A57D97FC7B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MICRO 2024 | Acamar | Ubaid B</a:t>
            </a: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0A1B3A4-9189-C255-0815-A3EB5743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52" y="59791"/>
            <a:ext cx="7065030" cy="83376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Coefficient Matrix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1EE2E9-A848-7B35-196C-CB91E8F5CEB0}"/>
              </a:ext>
            </a:extLst>
          </p:cNvPr>
          <p:cNvGrpSpPr/>
          <p:nvPr/>
        </p:nvGrpSpPr>
        <p:grpSpPr>
          <a:xfrm>
            <a:off x="1885367" y="1679004"/>
            <a:ext cx="1372000" cy="3603499"/>
            <a:chOff x="1318238" y="1642527"/>
            <a:chExt cx="1372000" cy="36034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CC8CF30-ECD2-6C26-B70B-99E2455131B0}"/>
                </a:ext>
              </a:extLst>
            </p:cNvPr>
            <p:cNvGrpSpPr/>
            <p:nvPr/>
          </p:nvGrpSpPr>
          <p:grpSpPr>
            <a:xfrm>
              <a:off x="1376165" y="4640282"/>
              <a:ext cx="1256146" cy="605744"/>
              <a:chOff x="4475007" y="3857616"/>
              <a:chExt cx="1256146" cy="60574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46776FF-6EE9-FEAD-33DB-706178D2848E}"/>
                  </a:ext>
                </a:extLst>
              </p:cNvPr>
              <p:cNvSpPr/>
              <p:nvPr/>
            </p:nvSpPr>
            <p:spPr>
              <a:xfrm>
                <a:off x="4475007" y="3857616"/>
                <a:ext cx="1256146" cy="6057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62F8B-1E11-EC42-1BD6-4939C504B5C2}"/>
                  </a:ext>
                </a:extLst>
              </p:cNvPr>
              <p:cNvSpPr txBox="1"/>
              <p:nvPr/>
            </p:nvSpPr>
            <p:spPr>
              <a:xfrm>
                <a:off x="4571852" y="3898878"/>
                <a:ext cx="10624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Physical </a:t>
                </a:r>
              </a:p>
              <a:p>
                <a:pPr algn="ctr"/>
                <a:r>
                  <a:rPr lang="en-US" dirty="0"/>
                  <a:t>Properties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D2A0BF-45F8-3172-61D4-A6BB86F9B205}"/>
                </a:ext>
              </a:extLst>
            </p:cNvPr>
            <p:cNvGrpSpPr/>
            <p:nvPr/>
          </p:nvGrpSpPr>
          <p:grpSpPr>
            <a:xfrm>
              <a:off x="1376165" y="2393712"/>
              <a:ext cx="1256146" cy="605744"/>
              <a:chOff x="5377819" y="3227481"/>
              <a:chExt cx="1256146" cy="60574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59A5494-0422-E53D-3CBF-F4ACA29D8242}"/>
                  </a:ext>
                </a:extLst>
              </p:cNvPr>
              <p:cNvSpPr/>
              <p:nvPr/>
            </p:nvSpPr>
            <p:spPr>
              <a:xfrm>
                <a:off x="5377819" y="3227481"/>
                <a:ext cx="1256146" cy="60574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A30737-3B2B-29D6-D053-EA47D9B16A66}"/>
                  </a:ext>
                </a:extLst>
              </p:cNvPr>
              <p:cNvSpPr txBox="1"/>
              <p:nvPr/>
            </p:nvSpPr>
            <p:spPr>
              <a:xfrm>
                <a:off x="5435746" y="3282296"/>
                <a:ext cx="110811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Geometric </a:t>
                </a:r>
              </a:p>
              <a:p>
                <a:pPr algn="ctr"/>
                <a:r>
                  <a:rPr lang="en-US" dirty="0"/>
                  <a:t>Constraints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F3A84D-D98F-092A-E35C-8DFF3CBF3EE5}"/>
                </a:ext>
              </a:extLst>
            </p:cNvPr>
            <p:cNvGrpSpPr/>
            <p:nvPr/>
          </p:nvGrpSpPr>
          <p:grpSpPr>
            <a:xfrm>
              <a:off x="1376165" y="3881008"/>
              <a:ext cx="1256146" cy="605744"/>
              <a:chOff x="5377819" y="3892865"/>
              <a:chExt cx="1256146" cy="60574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FF350CF-8D20-18F4-820E-F9346A7EB04B}"/>
                  </a:ext>
                </a:extLst>
              </p:cNvPr>
              <p:cNvSpPr/>
              <p:nvPr/>
            </p:nvSpPr>
            <p:spPr>
              <a:xfrm>
                <a:off x="5377819" y="3892865"/>
                <a:ext cx="1256146" cy="60574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85F3CE-0DF1-4285-EB23-00541B573F7E}"/>
                  </a:ext>
                </a:extLst>
              </p:cNvPr>
              <p:cNvSpPr txBox="1"/>
              <p:nvPr/>
            </p:nvSpPr>
            <p:spPr>
              <a:xfrm>
                <a:off x="5446691" y="3923931"/>
                <a:ext cx="11184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Boundary</a:t>
                </a:r>
              </a:p>
              <a:p>
                <a:pPr algn="ctr"/>
                <a:r>
                  <a:rPr lang="en-US" dirty="0"/>
                  <a:t>Conditions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ED433BB-133D-AC74-CA47-2A39C6574761}"/>
                </a:ext>
              </a:extLst>
            </p:cNvPr>
            <p:cNvGrpSpPr/>
            <p:nvPr/>
          </p:nvGrpSpPr>
          <p:grpSpPr>
            <a:xfrm>
              <a:off x="1318238" y="1642527"/>
              <a:ext cx="1372000" cy="605744"/>
              <a:chOff x="4417080" y="3226247"/>
              <a:chExt cx="1372000" cy="6057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7271D0-8198-2176-ED5B-BBCC1799BFEA}"/>
                  </a:ext>
                </a:extLst>
              </p:cNvPr>
              <p:cNvSpPr/>
              <p:nvPr/>
            </p:nvSpPr>
            <p:spPr>
              <a:xfrm>
                <a:off x="4475007" y="3226247"/>
                <a:ext cx="1256146" cy="6057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8FDC35-FD64-1E86-F5C7-992E50FB9BDA}"/>
                  </a:ext>
                </a:extLst>
              </p:cNvPr>
              <p:cNvSpPr txBox="1"/>
              <p:nvPr/>
            </p:nvSpPr>
            <p:spPr>
              <a:xfrm>
                <a:off x="4417080" y="3267509"/>
                <a:ext cx="13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Temporal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Dependencies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FE2742-970E-1CED-2FE6-07816736F4A2}"/>
                </a:ext>
              </a:extLst>
            </p:cNvPr>
            <p:cNvGrpSpPr/>
            <p:nvPr/>
          </p:nvGrpSpPr>
          <p:grpSpPr>
            <a:xfrm>
              <a:off x="1376165" y="3121200"/>
              <a:ext cx="1256146" cy="605744"/>
              <a:chOff x="6313054" y="3205018"/>
              <a:chExt cx="1256146" cy="60574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3B387D-AB80-2FA1-08B6-BFECADD82677}"/>
                  </a:ext>
                </a:extLst>
              </p:cNvPr>
              <p:cNvSpPr/>
              <p:nvPr/>
            </p:nvSpPr>
            <p:spPr>
              <a:xfrm>
                <a:off x="6313054" y="3205018"/>
                <a:ext cx="1256146" cy="60574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6E9384-151C-28BA-8622-7A0E9F7140D0}"/>
                  </a:ext>
                </a:extLst>
              </p:cNvPr>
              <p:cNvSpPr txBox="1"/>
              <p:nvPr/>
            </p:nvSpPr>
            <p:spPr>
              <a:xfrm>
                <a:off x="6313054" y="3259833"/>
                <a:ext cx="12561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Stochastic </a:t>
                </a:r>
              </a:p>
              <a:p>
                <a:pPr algn="ctr"/>
                <a:r>
                  <a:rPr lang="en-US" dirty="0"/>
                  <a:t>Uncertainties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FE6FC2-A0C3-4D15-AEF3-36F6BA90FA9B}"/>
                  </a:ext>
                </a:extLst>
              </p:cNvPr>
              <p:cNvSpPr txBox="1"/>
              <p:nvPr/>
            </p:nvSpPr>
            <p:spPr>
              <a:xfrm>
                <a:off x="4989038" y="3137383"/>
                <a:ext cx="22144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𝑪𝒐𝒆𝒇𝒇𝒊𝒄𝒊𝒆𝒏𝒕</m:t>
                      </m:r>
                      <m:r>
                        <a:rPr lang="en-US" sz="1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𝒂𝒕𝒓𝒊𝒙</m:t>
                      </m:r>
                      <m:r>
                        <a:rPr lang="en-US" sz="1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0FE6FC2-A0C3-4D15-AEF3-36F6BA90F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038" y="3137383"/>
                <a:ext cx="221441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1BE70F2-F8D8-1974-06C5-83D0751C1C05}"/>
              </a:ext>
            </a:extLst>
          </p:cNvPr>
          <p:cNvGrpSpPr/>
          <p:nvPr/>
        </p:nvGrpSpPr>
        <p:grpSpPr>
          <a:xfrm>
            <a:off x="3703491" y="3159000"/>
            <a:ext cx="1485821" cy="349050"/>
            <a:chOff x="3703491" y="3159000"/>
            <a:chExt cx="1485821" cy="34905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BD506B7-71AC-1A65-8338-8599FBB4903D}"/>
                </a:ext>
              </a:extLst>
            </p:cNvPr>
            <p:cNvCxnSpPr>
              <a:cxnSpLocks/>
            </p:cNvCxnSpPr>
            <p:nvPr/>
          </p:nvCxnSpPr>
          <p:spPr>
            <a:xfrm>
              <a:off x="3896018" y="3508050"/>
              <a:ext cx="971257" cy="0"/>
            </a:xfrm>
            <a:prstGeom prst="straightConnector1">
              <a:avLst/>
            </a:prstGeom>
            <a:ln w="47625" cap="sq" cmpd="sng">
              <a:solidFill>
                <a:schemeClr val="tx1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BD32C5-3328-352A-A470-3CAFCA725259}"/>
                </a:ext>
              </a:extLst>
            </p:cNvPr>
            <p:cNvSpPr txBox="1"/>
            <p:nvPr/>
          </p:nvSpPr>
          <p:spPr>
            <a:xfrm>
              <a:off x="3703491" y="3159000"/>
              <a:ext cx="1485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rebuchet MS" panose="020B0703020202090204" pitchFamily="34" charset="0"/>
                </a:rPr>
                <a:t>encapsulated in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FA4A3EF-507C-0547-89A5-89E6B5A0B8CB}"/>
              </a:ext>
            </a:extLst>
          </p:cNvPr>
          <p:cNvGrpSpPr/>
          <p:nvPr/>
        </p:nvGrpSpPr>
        <p:grpSpPr>
          <a:xfrm>
            <a:off x="6677597" y="3137383"/>
            <a:ext cx="1485821" cy="336719"/>
            <a:chOff x="6677597" y="3137383"/>
            <a:chExt cx="1485821" cy="33671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69796E7-8785-7DE0-4557-154AA72ADDCB}"/>
                </a:ext>
              </a:extLst>
            </p:cNvPr>
            <p:cNvSpPr txBox="1"/>
            <p:nvPr/>
          </p:nvSpPr>
          <p:spPr>
            <a:xfrm>
              <a:off x="6677597" y="3137383"/>
              <a:ext cx="14858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results in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A370590-03E5-7681-6643-EB0D628AD403}"/>
                </a:ext>
              </a:extLst>
            </p:cNvPr>
            <p:cNvCxnSpPr>
              <a:cxnSpLocks/>
            </p:cNvCxnSpPr>
            <p:nvPr/>
          </p:nvCxnSpPr>
          <p:spPr>
            <a:xfrm>
              <a:off x="7029435" y="3474102"/>
              <a:ext cx="971257" cy="0"/>
            </a:xfrm>
            <a:prstGeom prst="straightConnector1">
              <a:avLst/>
            </a:prstGeom>
            <a:ln w="47625" cap="sq" cmpd="sng">
              <a:solidFill>
                <a:schemeClr val="tx1"/>
              </a:solidFill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D6EB099-E89E-3B38-6A92-EE5067627086}"/>
              </a:ext>
            </a:extLst>
          </p:cNvPr>
          <p:cNvGrpSpPr/>
          <p:nvPr/>
        </p:nvGrpSpPr>
        <p:grpSpPr>
          <a:xfrm>
            <a:off x="8146167" y="1770542"/>
            <a:ext cx="2374944" cy="3273330"/>
            <a:chOff x="8146167" y="1770542"/>
            <a:chExt cx="2374944" cy="327333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1AB742A-E7EF-A35D-C2B1-66E809AFF9AD}"/>
                </a:ext>
              </a:extLst>
            </p:cNvPr>
            <p:cNvGrpSpPr/>
            <p:nvPr/>
          </p:nvGrpSpPr>
          <p:grpSpPr>
            <a:xfrm>
              <a:off x="8146167" y="1770542"/>
              <a:ext cx="2374944" cy="3273330"/>
              <a:chOff x="8112030" y="1846838"/>
              <a:chExt cx="2374944" cy="327333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3C20C86-19B8-DC63-13B8-5FFC6C670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8729" y="2815523"/>
                <a:ext cx="1022721" cy="1022721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E9CF6F4-6118-ED54-7A56-3434754A1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b="1743"/>
              <a:stretch/>
            </p:blipFill>
            <p:spPr>
              <a:xfrm>
                <a:off x="8288729" y="1846838"/>
                <a:ext cx="1022721" cy="97653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D539D52-0C3C-AE7F-FEB8-636350BB8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8729" y="3794579"/>
                <a:ext cx="1026680" cy="97067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5492F27-3D39-C613-6F61-25DDFB149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1" b="1217"/>
              <a:stretch/>
            </p:blipFill>
            <p:spPr>
              <a:xfrm>
                <a:off x="9291514" y="2805152"/>
                <a:ext cx="1070512" cy="1028487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042E465C-D93D-E57F-B96D-E2803A5AB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87555" y="3784208"/>
                <a:ext cx="1070512" cy="970679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93AC8E-816F-EC49-FBE9-4FA000F106BE}"/>
                  </a:ext>
                </a:extLst>
              </p:cNvPr>
              <p:cNvSpPr txBox="1"/>
              <p:nvPr/>
            </p:nvSpPr>
            <p:spPr>
              <a:xfrm>
                <a:off x="8112030" y="4812391"/>
                <a:ext cx="23749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latin typeface="Trebuchet MS" panose="020B0703020202090204" pitchFamily="34" charset="0"/>
                  </a:rPr>
                  <a:t>Highly Sparse Matrices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3AC93F-D099-18C5-BB45-4B96FCCB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33639" y="1771571"/>
              <a:ext cx="1046617" cy="984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5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62611706-6403-4E8F-AF22-C5AA2253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>
            <a:extLst>
              <a:ext uri="{FF2B5EF4-FFF2-40B4-BE49-F238E27FC236}">
                <a16:creationId xmlns:a16="http://schemas.microsoft.com/office/drawing/2014/main" id="{3568C41E-53BA-0004-215F-3CCC934DA79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01407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 panose="020B0703020202090204" pitchFamily="34" charset="0"/>
              </a:rPr>
              <a:t>MICRO 2024 | Acamar | Ubaid B</a:t>
            </a:r>
            <a:endParaRPr dirty="0">
              <a:latin typeface="Trebuchet MS" panose="020B070302020209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63D4DAA-87F8-590C-C87E-FF9A58B5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1" y="13653"/>
            <a:ext cx="5616057" cy="83376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rebuchet MS" panose="020B0703020202090204" pitchFamily="34" charset="0"/>
                <a:cs typeface="Times New Roman" panose="02020603050405020304" pitchFamily="18" charset="0"/>
              </a:rPr>
              <a:t>Scientific Computing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8BEEC6-67DA-819D-302E-E8253204CD80}"/>
              </a:ext>
            </a:extLst>
          </p:cNvPr>
          <p:cNvGrpSpPr/>
          <p:nvPr/>
        </p:nvGrpSpPr>
        <p:grpSpPr>
          <a:xfrm>
            <a:off x="1039819" y="2378053"/>
            <a:ext cx="2670630" cy="2433858"/>
            <a:chOff x="472475" y="3983738"/>
            <a:chExt cx="2670630" cy="2433858"/>
          </a:xfrm>
        </p:grpSpPr>
        <p:pic>
          <p:nvPicPr>
            <p:cNvPr id="24" name="Graphic 23" descr="Question mark with solid fill">
              <a:extLst>
                <a:ext uri="{FF2B5EF4-FFF2-40B4-BE49-F238E27FC236}">
                  <a16:creationId xmlns:a16="http://schemas.microsoft.com/office/drawing/2014/main" id="{79943BCB-9765-3695-50C4-D2BD969B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6365" y="3983738"/>
              <a:ext cx="1167805" cy="11678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67C304-2EBB-1075-C688-FB6DE3CBEC44}"/>
                    </a:ext>
                  </a:extLst>
                </p:cNvPr>
                <p:cNvSpPr txBox="1"/>
                <p:nvPr/>
              </p:nvSpPr>
              <p:spPr>
                <a:xfrm>
                  <a:off x="472475" y="5453293"/>
                  <a:ext cx="2670630" cy="9643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Trebuchet MS" panose="020B0703020202090204" pitchFamily="34" charset="0"/>
                    </a:rPr>
                    <a:t>A scientific problem in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endParaRPr lang="en-US" sz="1800" dirty="0">
                    <a:latin typeface="Trebuchet MS" panose="020B0703020202090204" pitchFamily="34" charset="0"/>
                  </a:endParaRPr>
                </a:p>
                <a:p>
                  <a:pPr algn="ctr"/>
                  <a:endParaRPr lang="en-US" sz="1800" dirty="0">
                    <a:latin typeface="Trebuchet MS" panose="020B070302020209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67C304-2EBB-1075-C688-FB6DE3CBE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75" y="5453293"/>
                  <a:ext cx="2670630" cy="964303"/>
                </a:xfrm>
                <a:prstGeom prst="rect">
                  <a:avLst/>
                </a:prstGeom>
                <a:blipFill>
                  <a:blip r:embed="rId5"/>
                  <a:stretch>
                    <a:fillRect t="-2597" r="-9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FD56B3-2D20-F837-6F5E-9EC218FA6F07}"/>
              </a:ext>
            </a:extLst>
          </p:cNvPr>
          <p:cNvCxnSpPr/>
          <p:nvPr/>
        </p:nvCxnSpPr>
        <p:spPr>
          <a:xfrm>
            <a:off x="3434469" y="3113266"/>
            <a:ext cx="116780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F48AE0-1FBE-A5AE-945F-3A975F1C2407}"/>
              </a:ext>
            </a:extLst>
          </p:cNvPr>
          <p:cNvCxnSpPr/>
          <p:nvPr/>
        </p:nvCxnSpPr>
        <p:spPr>
          <a:xfrm>
            <a:off x="6975451" y="3113266"/>
            <a:ext cx="116780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AF749E-C9A8-2B9D-7BC5-3B8CDE5BFAF7}"/>
              </a:ext>
            </a:extLst>
          </p:cNvPr>
          <p:cNvGrpSpPr/>
          <p:nvPr/>
        </p:nvGrpSpPr>
        <p:grpSpPr>
          <a:xfrm>
            <a:off x="4521760" y="1570338"/>
            <a:ext cx="2834155" cy="2985999"/>
            <a:chOff x="3145859" y="3140998"/>
            <a:chExt cx="2834155" cy="29859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D1DB799-C847-327E-DC46-3C8420B60CFD}"/>
                </a:ext>
              </a:extLst>
            </p:cNvPr>
            <p:cNvGrpSpPr/>
            <p:nvPr/>
          </p:nvGrpSpPr>
          <p:grpSpPr>
            <a:xfrm>
              <a:off x="3145859" y="3336437"/>
              <a:ext cx="2834155" cy="2790560"/>
              <a:chOff x="3145859" y="3336437"/>
              <a:chExt cx="2834155" cy="2790560"/>
            </a:xfrm>
          </p:grpSpPr>
          <p:pic>
            <p:nvPicPr>
              <p:cNvPr id="20" name="Graphic 19" descr="Professor male with solid fill">
                <a:extLst>
                  <a:ext uri="{FF2B5EF4-FFF2-40B4-BE49-F238E27FC236}">
                    <a16:creationId xmlns:a16="http://schemas.microsoft.com/office/drawing/2014/main" id="{B0C228AB-56F9-A2DA-10B3-622EC4ADA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23826" y="3336437"/>
                <a:ext cx="2075724" cy="2075724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DE844C-08BE-D474-CD33-77F1C68EBFFC}"/>
                  </a:ext>
                </a:extLst>
              </p:cNvPr>
              <p:cNvSpPr txBox="1"/>
              <p:nvPr/>
            </p:nvSpPr>
            <p:spPr>
              <a:xfrm>
                <a:off x="3145859" y="5419111"/>
                <a:ext cx="28341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rebuchet MS" panose="020B0703020202090204" pitchFamily="34" charset="0"/>
                  </a:rPr>
                  <a:t>Proposes a mathematical solution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30E898-C1C2-A3FF-7FBA-8337FE8EEB18}"/>
                </a:ext>
              </a:extLst>
            </p:cNvPr>
            <p:cNvSpPr txBox="1"/>
            <p:nvPr/>
          </p:nvSpPr>
          <p:spPr>
            <a:xfrm>
              <a:off x="3322495" y="3140998"/>
              <a:ext cx="2335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Trebuchet MS" panose="020B0703020202090204" pitchFamily="34" charset="0"/>
                </a:rPr>
                <a:t>Mathematician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B84121-D10F-27B6-F1E6-F1537E9080D4}"/>
              </a:ext>
            </a:extLst>
          </p:cNvPr>
          <p:cNvGrpSpPr/>
          <p:nvPr/>
        </p:nvGrpSpPr>
        <p:grpSpPr>
          <a:xfrm>
            <a:off x="8222681" y="1570338"/>
            <a:ext cx="2335610" cy="3029194"/>
            <a:chOff x="6777745" y="3026483"/>
            <a:chExt cx="2335610" cy="302919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CD3B04-6FC4-DB8B-BE13-D27847125480}"/>
                </a:ext>
              </a:extLst>
            </p:cNvPr>
            <p:cNvGrpSpPr/>
            <p:nvPr/>
          </p:nvGrpSpPr>
          <p:grpSpPr>
            <a:xfrm>
              <a:off x="6777745" y="3201447"/>
              <a:ext cx="2158734" cy="2854230"/>
              <a:chOff x="6777745" y="3201447"/>
              <a:chExt cx="2158734" cy="2854230"/>
            </a:xfrm>
          </p:grpSpPr>
          <p:pic>
            <p:nvPicPr>
              <p:cNvPr id="22" name="Graphic 21" descr="Programmer male with solid fill">
                <a:extLst>
                  <a:ext uri="{FF2B5EF4-FFF2-40B4-BE49-F238E27FC236}">
                    <a16:creationId xmlns:a16="http://schemas.microsoft.com/office/drawing/2014/main" id="{3FFFFD92-B0CE-F867-844A-7C50AAB78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777745" y="3201447"/>
                <a:ext cx="2092968" cy="2092968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5899E4-F258-A529-87C2-5276A6543471}"/>
                  </a:ext>
                </a:extLst>
              </p:cNvPr>
              <p:cNvSpPr txBox="1"/>
              <p:nvPr/>
            </p:nvSpPr>
            <p:spPr>
              <a:xfrm>
                <a:off x="6883918" y="5409346"/>
                <a:ext cx="2052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latin typeface="Trebuchet MS" panose="020B0703020202090204" pitchFamily="34" charset="0"/>
                  </a:rPr>
                  <a:t>Builds an efficient architecture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EC069D-94BF-0D3B-F809-E4C0CCB64DDE}"/>
                </a:ext>
              </a:extLst>
            </p:cNvPr>
            <p:cNvSpPr txBox="1"/>
            <p:nvPr/>
          </p:nvSpPr>
          <p:spPr>
            <a:xfrm>
              <a:off x="6777745" y="3026483"/>
              <a:ext cx="2335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Trebuchet MS" panose="020B0703020202090204" pitchFamily="34" charset="0"/>
                </a:rPr>
                <a:t>Computer Architect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D88CFF-4B81-344F-66F5-0D277EF6AE5F}"/>
              </a:ext>
            </a:extLst>
          </p:cNvPr>
          <p:cNvGrpSpPr/>
          <p:nvPr/>
        </p:nvGrpSpPr>
        <p:grpSpPr>
          <a:xfrm>
            <a:off x="10484018" y="2132517"/>
            <a:ext cx="1640621" cy="1820684"/>
            <a:chOff x="9608905" y="1958767"/>
            <a:chExt cx="1640621" cy="1820684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E9F07224-E675-6FB0-C4E4-F544151D5FCA}"/>
                </a:ext>
              </a:extLst>
            </p:cNvPr>
            <p:cNvSpPr/>
            <p:nvPr/>
          </p:nvSpPr>
          <p:spPr>
            <a:xfrm>
              <a:off x="9608905" y="1958767"/>
              <a:ext cx="364998" cy="182068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 panose="020B070302020209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051BE9-F853-ECF5-E7AB-114B404D5BB0}"/>
                </a:ext>
              </a:extLst>
            </p:cNvPr>
            <p:cNvSpPr txBox="1"/>
            <p:nvPr/>
          </p:nvSpPr>
          <p:spPr>
            <a:xfrm>
              <a:off x="9894622" y="2576721"/>
              <a:ext cx="1354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Scientific</a:t>
              </a:r>
            </a:p>
            <a:p>
              <a:pPr algn="ctr"/>
              <a:r>
                <a:rPr lang="en-US" sz="1800" b="1" i="1" dirty="0">
                  <a:latin typeface="Trebuchet MS" panose="020B0703020202090204" pitchFamily="34" charset="0"/>
                  <a:cs typeface="Times New Roman" panose="02020603050405020304" pitchFamily="18" charset="0"/>
                </a:rPr>
                <a:t>Computing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FA3954-4064-026D-FFA2-54235CC56C2C}"/>
              </a:ext>
            </a:extLst>
          </p:cNvPr>
          <p:cNvSpPr txBox="1"/>
          <p:nvPr/>
        </p:nvSpPr>
        <p:spPr>
          <a:xfrm>
            <a:off x="4602274" y="4596906"/>
            <a:ext cx="2670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>
                <a:latin typeface="Trebuchet MS" panose="020B0703020202090204" pitchFamily="34" charset="0"/>
                <a:cs typeface="Arial" panose="020B0604020202020204" pitchFamily="34" charset="0"/>
              </a:rPr>
              <a:t>Iterative Methods</a:t>
            </a:r>
          </a:p>
          <a:p>
            <a:pPr marL="457200" indent="-457200">
              <a:buAutoNum type="alphaLcPeriod"/>
            </a:pPr>
            <a:r>
              <a:rPr lang="en-US" sz="2000" dirty="0">
                <a:latin typeface="Trebuchet MS" panose="020B0703020202090204" pitchFamily="34" charset="0"/>
                <a:cs typeface="Arial" panose="020B0604020202020204" pitchFamily="34" charset="0"/>
              </a:rPr>
              <a:t>Direct Methods</a:t>
            </a:r>
          </a:p>
        </p:txBody>
      </p:sp>
    </p:spTree>
    <p:extLst>
      <p:ext uri="{BB962C8B-B14F-4D97-AF65-F5344CB8AC3E}">
        <p14:creationId xmlns:p14="http://schemas.microsoft.com/office/powerpoint/2010/main" val="32343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1698</Words>
  <Application>Microsoft Macintosh PowerPoint</Application>
  <PresentationFormat>Widescreen</PresentationFormat>
  <Paragraphs>356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Times New Roman</vt:lpstr>
      <vt:lpstr>Trebuchet MS</vt:lpstr>
      <vt:lpstr>Office Theme</vt:lpstr>
      <vt:lpstr>Acamar: A Dynamically Reconfigurable Scientific Computing Accelerator for Robust Convergence and Minimal Resource Underutilization </vt:lpstr>
      <vt:lpstr>For best experience, view in Slide Show fashion</vt:lpstr>
      <vt:lpstr>Post Moore’s Law Era</vt:lpstr>
      <vt:lpstr>Outline</vt:lpstr>
      <vt:lpstr>Introduction</vt:lpstr>
      <vt:lpstr>Scientific Problems</vt:lpstr>
      <vt:lpstr>Representing Scientific Problems</vt:lpstr>
      <vt:lpstr>Coefficient Matrix</vt:lpstr>
      <vt:lpstr>Scientific Computing</vt:lpstr>
      <vt:lpstr>Challenges</vt:lpstr>
      <vt:lpstr>Iterative Solvers</vt:lpstr>
      <vt:lpstr>Solution Divergence</vt:lpstr>
      <vt:lpstr>We need a robust accelerator...</vt:lpstr>
      <vt:lpstr>SpMV Kernel</vt:lpstr>
      <vt:lpstr>SpMV- Resource Underutilization (R.U)</vt:lpstr>
      <vt:lpstr>PowerPoint Presentation</vt:lpstr>
      <vt:lpstr>Minimal Resource Underutilization</vt:lpstr>
      <vt:lpstr>Acamar</vt:lpstr>
      <vt:lpstr>Architecture of Acamar </vt:lpstr>
      <vt:lpstr>Statically Programmed Region</vt:lpstr>
      <vt:lpstr>Solver Decision &amp; Robust Convergence</vt:lpstr>
      <vt:lpstr>PE/Resource Allocation</vt:lpstr>
      <vt:lpstr>Multi-Stage Iterative Decision (MSID) Chain </vt:lpstr>
      <vt:lpstr>Reconfigurable Solver Unit</vt:lpstr>
      <vt:lpstr>Evaluation </vt:lpstr>
      <vt:lpstr>Experimental Setup </vt:lpstr>
      <vt:lpstr>Resource Underutilization (1)</vt:lpstr>
      <vt:lpstr>Resource Underutilization (2)</vt:lpstr>
      <vt:lpstr>Achieved Compute Throughput (1)</vt:lpstr>
      <vt:lpstr>Achieved Compute Throughput (2)</vt:lpstr>
      <vt:lpstr>Performance Efficiency </vt:lpstr>
      <vt:lpstr>Robustness </vt:lpstr>
      <vt:lpstr>Allowed Reconfiguration Time </vt:lpstr>
      <vt:lpstr>Conclusions</vt:lpstr>
      <vt:lpstr>Conclusions</vt:lpstr>
      <vt:lpstr>Thank You !!!</vt:lpstr>
      <vt:lpstr>Additional Resources</vt:lpstr>
      <vt:lpstr>Mathematical Solvers</vt:lpstr>
      <vt:lpstr>Speedup</vt:lpstr>
      <vt:lpstr>Effect of MSID Chain Stages</vt:lpstr>
      <vt:lpstr>Effect of Sampling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 Laumann</dc:creator>
  <cp:lastModifiedBy>Ubaid Bakhtiar</cp:lastModifiedBy>
  <cp:revision>13</cp:revision>
  <dcterms:created xsi:type="dcterms:W3CDTF">2020-07-30T01:18:43Z</dcterms:created>
  <dcterms:modified xsi:type="dcterms:W3CDTF">2024-11-07T23:51:33Z</dcterms:modified>
</cp:coreProperties>
</file>