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notesSlides/notesSlide4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6" r:id="rId3"/>
    <p:sldId id="265" r:id="rId4"/>
    <p:sldId id="277" r:id="rId5"/>
    <p:sldId id="275" r:id="rId6"/>
    <p:sldId id="276" r:id="rId7"/>
    <p:sldId id="297" r:id="rId8"/>
    <p:sldId id="278" r:id="rId9"/>
    <p:sldId id="266" r:id="rId10"/>
    <p:sldId id="279" r:id="rId11"/>
    <p:sldId id="280" r:id="rId12"/>
    <p:sldId id="281" r:id="rId13"/>
    <p:sldId id="298" r:id="rId14"/>
    <p:sldId id="283" r:id="rId15"/>
    <p:sldId id="282" r:id="rId16"/>
    <p:sldId id="258" r:id="rId17"/>
    <p:sldId id="305" r:id="rId18"/>
    <p:sldId id="269" r:id="rId19"/>
    <p:sldId id="285" r:id="rId20"/>
    <p:sldId id="284" r:id="rId21"/>
    <p:sldId id="286" r:id="rId22"/>
    <p:sldId id="289" r:id="rId23"/>
    <p:sldId id="290" r:id="rId24"/>
    <p:sldId id="291" r:id="rId25"/>
    <p:sldId id="293" r:id="rId26"/>
    <p:sldId id="292" r:id="rId27"/>
    <p:sldId id="299" r:id="rId28"/>
    <p:sldId id="268" r:id="rId29"/>
    <p:sldId id="270" r:id="rId30"/>
    <p:sldId id="271" r:id="rId31"/>
    <p:sldId id="272" r:id="rId32"/>
    <p:sldId id="273" r:id="rId33"/>
    <p:sldId id="294" r:id="rId34"/>
    <p:sldId id="300" r:id="rId35"/>
    <p:sldId id="274" r:id="rId36"/>
    <p:sldId id="301" r:id="rId37"/>
    <p:sldId id="306" r:id="rId38"/>
    <p:sldId id="304" r:id="rId39"/>
    <p:sldId id="302" r:id="rId40"/>
    <p:sldId id="303" r:id="rId41"/>
    <p:sldId id="287" r:id="rId42"/>
    <p:sldId id="288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sE9G6uR8KrU/AF2fTgae8awSL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34A"/>
    <a:srgbClr val="BBDDE8"/>
    <a:srgbClr val="F8ADCE"/>
    <a:srgbClr val="FBD7E7"/>
    <a:srgbClr val="D1D1D1"/>
    <a:srgbClr val="012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7"/>
    <p:restoredTop sz="86005" autoAdjust="0"/>
  </p:normalViewPr>
  <p:slideViewPr>
    <p:cSldViewPr snapToGrid="0">
      <p:cViewPr>
        <p:scale>
          <a:sx n="106" d="100"/>
          <a:sy n="106" d="100"/>
        </p:scale>
        <p:origin x="192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/Users\bahar\Documents\Submissions\Papers\ISCA\2024\results_graphs_Bahar_local_v0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/Users\bahar\Documents\Submissions\Papers\ISCA\2024\results_graphs_Bahar_local_v0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/Users\bahar\Documents\Submissions\Papers\ISCA\2024\results_graphs_Bahar_local_v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\bahar\Documents\Submissions\Papers\ISCA\2024\results_graph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niversity\UMD\Ph.D\Pipirma\Own%20Work\results_graph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har\Documents\Submissions\Papers\HPCA\2024\Pipirima\Figures\results_graph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har\Documents\Submissions\Papers\HPCA\2024\Pipirima\Figures\results_graph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har\Documents\Submissions\Papers\HPCA\2024\Pipirima\Figures\results_graph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Row-Wise-Product-Based </a:t>
            </a:r>
            <a:r>
              <a:rPr lang="en-US" sz="1600" err="1"/>
              <a:t>SpMM</a:t>
            </a:r>
            <a:r>
              <a:rPr lang="en-US" sz="1600"/>
              <a:t> </a:t>
            </a:r>
          </a:p>
        </c:rich>
      </c:tx>
      <c:layout>
        <c:manualLayout>
          <c:xMode val="edge"/>
          <c:yMode val="edge"/>
          <c:x val="0.21169911638965941"/>
          <c:y val="0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60565602155547"/>
          <c:y val="0.11472938633443794"/>
          <c:w val="0.79864830501830564"/>
          <c:h val="0.64725156086967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Data'!$C$8</c:f>
              <c:strCache>
                <c:ptCount val="1"/>
                <c:pt idx="0">
                  <c:v>512x512</c:v>
                </c:pt>
              </c:strCache>
            </c:strRef>
          </c:tx>
          <c:spPr>
            <a:solidFill>
              <a:srgbClr val="C23E1C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Data'!$B$9:$B$24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Data'!$C$9:$C$24</c:f>
              <c:numCache>
                <c:formatCode>General</c:formatCode>
                <c:ptCount val="16"/>
                <c:pt idx="0">
                  <c:v>4.6913293070401698</c:v>
                </c:pt>
                <c:pt idx="1">
                  <c:v>4.2154802614502662</c:v>
                </c:pt>
                <c:pt idx="2">
                  <c:v>7.5116034515498926</c:v>
                </c:pt>
                <c:pt idx="3">
                  <c:v>4.2114511052302221</c:v>
                </c:pt>
                <c:pt idx="4">
                  <c:v>1.1199592728323771</c:v>
                </c:pt>
                <c:pt idx="5">
                  <c:v>2.7081249401666727</c:v>
                </c:pt>
                <c:pt idx="6">
                  <c:v>2.3602656531156954</c:v>
                </c:pt>
                <c:pt idx="7">
                  <c:v>2.1245715363788467</c:v>
                </c:pt>
                <c:pt idx="8">
                  <c:v>11.458635245731585</c:v>
                </c:pt>
                <c:pt idx="9">
                  <c:v>4.2306403435646587</c:v>
                </c:pt>
                <c:pt idx="10">
                  <c:v>7.6477981660876795</c:v>
                </c:pt>
                <c:pt idx="11">
                  <c:v>9.985989351968275</c:v>
                </c:pt>
                <c:pt idx="12">
                  <c:v>3.7186693988779433</c:v>
                </c:pt>
                <c:pt idx="13">
                  <c:v>11.22704164805233</c:v>
                </c:pt>
                <c:pt idx="14">
                  <c:v>1.9040231652927442</c:v>
                </c:pt>
                <c:pt idx="15">
                  <c:v>4.2639635264688263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F4-4442-84E6-5F924F291A57}"/>
            </c:ext>
          </c:extLst>
        </c:ser>
        <c:ser>
          <c:idx val="1"/>
          <c:order val="1"/>
          <c:tx>
            <c:strRef>
              <c:f>'Matrix Data'!$D$8</c:f>
              <c:strCache>
                <c:ptCount val="1"/>
                <c:pt idx="0">
                  <c:v>1024x1024</c:v>
                </c:pt>
              </c:strCache>
            </c:strRef>
          </c:tx>
          <c:spPr>
            <a:pattFill prst="wdUpDiag">
              <a:fgClr>
                <a:srgbClr val="B42703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Data'!$B$9:$B$24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Data'!$D$9:$D$24</c:f>
              <c:numCache>
                <c:formatCode>General</c:formatCode>
                <c:ptCount val="16"/>
                <c:pt idx="0">
                  <c:v>5.6127924430132659</c:v>
                </c:pt>
                <c:pt idx="1">
                  <c:v>4.7612658671387349</c:v>
                </c:pt>
                <c:pt idx="2">
                  <c:v>11.505963609063906</c:v>
                </c:pt>
                <c:pt idx="3">
                  <c:v>4.5262855656534828</c:v>
                </c:pt>
                <c:pt idx="4">
                  <c:v>1.2079949073082614</c:v>
                </c:pt>
                <c:pt idx="5">
                  <c:v>3.2418407247993928</c:v>
                </c:pt>
                <c:pt idx="6">
                  <c:v>2.5959300717795832</c:v>
                </c:pt>
                <c:pt idx="7">
                  <c:v>2.3232618920647301</c:v>
                </c:pt>
                <c:pt idx="8">
                  <c:v>13.922879870122577</c:v>
                </c:pt>
                <c:pt idx="9">
                  <c:v>5.4930152466933491</c:v>
                </c:pt>
                <c:pt idx="10">
                  <c:v>8.6186556850351064</c:v>
                </c:pt>
                <c:pt idx="11">
                  <c:v>11.368624987456796</c:v>
                </c:pt>
                <c:pt idx="12">
                  <c:v>3.1649153596347195</c:v>
                </c:pt>
                <c:pt idx="13">
                  <c:v>13.221755621731365</c:v>
                </c:pt>
                <c:pt idx="14">
                  <c:v>2.0971601395600823</c:v>
                </c:pt>
                <c:pt idx="15">
                  <c:v>4.8863619251010402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F4-4442-84E6-5F924F291A57}"/>
            </c:ext>
          </c:extLst>
        </c:ser>
        <c:ser>
          <c:idx val="2"/>
          <c:order val="2"/>
          <c:tx>
            <c:strRef>
              <c:f>'Matrix Data'!$E$8</c:f>
              <c:strCache>
                <c:ptCount val="1"/>
                <c:pt idx="0">
                  <c:v>2048x2048</c:v>
                </c:pt>
              </c:strCache>
            </c:strRef>
          </c:tx>
          <c:spPr>
            <a:solidFill>
              <a:srgbClr val="000000">
                <a:alpha val="24706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Data'!$B$9:$B$24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Data'!$E$9:$E$24</c:f>
              <c:numCache>
                <c:formatCode>General</c:formatCode>
                <c:ptCount val="16"/>
                <c:pt idx="0">
                  <c:v>6.2339295478748573</c:v>
                </c:pt>
                <c:pt idx="1">
                  <c:v>5.097271674702438</c:v>
                </c:pt>
                <c:pt idx="2">
                  <c:v>15.670459051781776</c:v>
                </c:pt>
                <c:pt idx="3">
                  <c:v>4.7541459573072631</c:v>
                </c:pt>
                <c:pt idx="4">
                  <c:v>1.3532270715572396</c:v>
                </c:pt>
                <c:pt idx="5">
                  <c:v>3.6055680910270982</c:v>
                </c:pt>
                <c:pt idx="6">
                  <c:v>2.7952049508226366</c:v>
                </c:pt>
                <c:pt idx="7">
                  <c:v>2.513297980827355</c:v>
                </c:pt>
                <c:pt idx="8">
                  <c:v>15.816030839724068</c:v>
                </c:pt>
                <c:pt idx="9">
                  <c:v>6.9180309321402635</c:v>
                </c:pt>
                <c:pt idx="10">
                  <c:v>12.95541678675329</c:v>
                </c:pt>
                <c:pt idx="11">
                  <c:v>12.227083498940123</c:v>
                </c:pt>
                <c:pt idx="12">
                  <c:v>3.7552615927591244</c:v>
                </c:pt>
                <c:pt idx="13">
                  <c:v>15.180735909714718</c:v>
                </c:pt>
                <c:pt idx="14">
                  <c:v>2.2148741260280418</c:v>
                </c:pt>
                <c:pt idx="15">
                  <c:v>5.6228886589216129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F4-4442-84E6-5F924F291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SuiteSparse Random Matrices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</a:t>
                </a:r>
                <a:r>
                  <a:rPr lang="en-US" sz="1600" err="1"/>
                  <a:t>Tensaurus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"/>
              <c:y val="1.842273068196344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864327610032293"/>
          <c:y val="0.12475003648345499"/>
          <c:w val="0.79464107773825499"/>
          <c:h val="9.009509077875491E-2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Row-Wise-Product-Based SpMM </a:t>
            </a:r>
          </a:p>
        </c:rich>
      </c:tx>
      <c:layout>
        <c:manualLayout>
          <c:xMode val="edge"/>
          <c:yMode val="edge"/>
          <c:x val="0.24715711607801663"/>
          <c:y val="1.9207114735862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355936497923326"/>
          <c:y val="0.13512864403744626"/>
          <c:w val="0.81046660314428953"/>
          <c:h val="0.54394756599995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Data'!$S$8</c:f>
              <c:strCache>
                <c:ptCount val="1"/>
                <c:pt idx="0">
                  <c:v>8x8</c:v>
                </c:pt>
              </c:strCache>
            </c:strRef>
          </c:tx>
          <c:spPr>
            <a:solidFill>
              <a:srgbClr val="00919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Data'!$R$9:$R$14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Data'!$S$9:$S$14</c:f>
              <c:numCache>
                <c:formatCode>General</c:formatCode>
                <c:ptCount val="6"/>
                <c:pt idx="0">
                  <c:v>4.5912408759124084</c:v>
                </c:pt>
                <c:pt idx="1">
                  <c:v>4.615384615384615</c:v>
                </c:pt>
                <c:pt idx="2">
                  <c:v>4.6193390452876377</c:v>
                </c:pt>
                <c:pt idx="3">
                  <c:v>4.6207215541165585</c:v>
                </c:pt>
                <c:pt idx="4">
                  <c:v>4.6237156345459596</c:v>
                </c:pt>
                <c:pt idx="5">
                  <c:v>4.6140654022033205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1-40CD-A2F0-C09BE92B0BED}"/>
            </c:ext>
          </c:extLst>
        </c:ser>
        <c:ser>
          <c:idx val="1"/>
          <c:order val="1"/>
          <c:tx>
            <c:strRef>
              <c:f>'Matrix Data'!$T$8</c:f>
              <c:strCache>
                <c:ptCount val="1"/>
                <c:pt idx="0">
                  <c:v>16x16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Data'!$R$9:$R$14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Data'!$T$9:$T$14</c:f>
              <c:numCache>
                <c:formatCode>General</c:formatCode>
                <c:ptCount val="6"/>
                <c:pt idx="0">
                  <c:v>2.7704280155642023</c:v>
                </c:pt>
                <c:pt idx="1">
                  <c:v>2.7783558792924037</c:v>
                </c:pt>
                <c:pt idx="2">
                  <c:v>2.7795468462951622</c:v>
                </c:pt>
                <c:pt idx="3">
                  <c:v>2.7799533799533798</c:v>
                </c:pt>
                <c:pt idx="4">
                  <c:v>2.7808637689209834</c:v>
                </c:pt>
                <c:pt idx="5">
                  <c:v>2.7778269927779391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1-40CD-A2F0-C09BE92B0BED}"/>
            </c:ext>
          </c:extLst>
        </c:ser>
        <c:ser>
          <c:idx val="2"/>
          <c:order val="2"/>
          <c:tx>
            <c:strRef>
              <c:f>'Matrix Data'!$U$8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Data'!$R$9:$R$14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Data'!$U$9:$U$14</c:f>
              <c:numCache>
                <c:formatCode>General</c:formatCode>
                <c:ptCount val="6"/>
                <c:pt idx="0">
                  <c:v>1.8791423001949317</c:v>
                </c:pt>
                <c:pt idx="1">
                  <c:v>1.8818323789692868</c:v>
                </c:pt>
                <c:pt idx="2">
                  <c:v>1.8822243049047174</c:v>
                </c:pt>
                <c:pt idx="3">
                  <c:v>1.8823668639053255</c:v>
                </c:pt>
                <c:pt idx="4">
                  <c:v>1.8826811745832461</c:v>
                </c:pt>
                <c:pt idx="5">
                  <c:v>1.8816489669242329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1-40CD-A2F0-C09BE92B0BED}"/>
            </c:ext>
          </c:extLst>
        </c:ser>
        <c:ser>
          <c:idx val="3"/>
          <c:order val="3"/>
          <c:tx>
            <c:strRef>
              <c:f>'Matrix Data'!$V$8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Data'!$R$9:$R$14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Data'!$V$9:$V$14</c:f>
              <c:numCache>
                <c:formatCode>General</c:formatCode>
                <c:ptCount val="6"/>
                <c:pt idx="0">
                  <c:v>1.4380487804878048</c:v>
                </c:pt>
                <c:pt idx="1">
                  <c:v>1.4390516039051604</c:v>
                </c:pt>
                <c:pt idx="2">
                  <c:v>1.4392188771358829</c:v>
                </c:pt>
                <c:pt idx="3">
                  <c:v>1.4392774319541071</c:v>
                </c:pt>
                <c:pt idx="4">
                  <c:v>1.439402922610121</c:v>
                </c:pt>
                <c:pt idx="5">
                  <c:v>1.4389998401708362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51-40CD-A2F0-C09BE92B0BED}"/>
            </c:ext>
          </c:extLst>
        </c:ser>
        <c:ser>
          <c:idx val="4"/>
          <c:order val="4"/>
          <c:tx>
            <c:strRef>
              <c:f>'Matrix Data'!$W$8</c:f>
              <c:strCache>
                <c:ptCount val="1"/>
                <c:pt idx="0">
                  <c:v>128x128</c:v>
                </c:pt>
              </c:strCache>
            </c:strRef>
          </c:tx>
          <c:spPr>
            <a:solidFill>
              <a:srgbClr val="9411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Data'!$R$9:$R$14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Data'!$W$9:$W$14</c:f>
              <c:numCache>
                <c:formatCode>General</c:formatCode>
                <c:ptCount val="6"/>
                <c:pt idx="0">
                  <c:v>1.2186432406051733</c:v>
                </c:pt>
                <c:pt idx="1">
                  <c:v>1.2190398698128559</c:v>
                </c:pt>
                <c:pt idx="2">
                  <c:v>1.2191390674587028</c:v>
                </c:pt>
                <c:pt idx="3">
                  <c:v>1.2191638693927374</c:v>
                </c:pt>
                <c:pt idx="4">
                  <c:v>1.2192170197924841</c:v>
                </c:pt>
                <c:pt idx="5">
                  <c:v>1.2190405958625306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51-40CD-A2F0-C09BE92B0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err="1"/>
                  <a:t>SuiteSparse</a:t>
                </a:r>
                <a:r>
                  <a:rPr lang="en-US" sz="1600"/>
                  <a:t> Diagonal Matrices (</a:t>
                </a:r>
                <a:r>
                  <a:rPr lang="en-US" sz="1600" b="0" i="0" u="none" strike="noStrike" kern="1200" baseline="0" err="1">
                    <a:solidFill>
                      <a:prstClr val="black"/>
                    </a:solidFill>
                  </a:rPr>
                  <a:t>bcsstm</a:t>
                </a:r>
                <a:r>
                  <a:rPr lang="en-US" sz="1600" b="0" i="0" u="none" strike="noStrike" kern="1200" baseline="0">
                    <a:solidFill>
                      <a:prstClr val="black"/>
                    </a:solidFill>
                  </a:rPr>
                  <a:t>#</a:t>
                </a:r>
                <a:r>
                  <a:rPr lang="en-US" sz="1600"/>
                  <a:t>)</a:t>
                </a:r>
              </a:p>
            </c:rich>
          </c:tx>
          <c:layout>
            <c:manualLayout>
              <c:xMode val="edge"/>
              <c:yMode val="edge"/>
              <c:x val="0.20040135901225048"/>
              <c:y val="0.781759049896964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</a:t>
                </a:r>
                <a:r>
                  <a:rPr lang="en-US" sz="1600" err="1"/>
                  <a:t>Tensaurus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4.8692462759562689E-3"/>
              <c:y val="8.049750290081744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435381130854354"/>
          <c:y val="0.15070790925115141"/>
          <c:w val="0.7952421391058252"/>
          <c:h val="8.6048124080795776E-2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SpMV</a:t>
            </a:r>
          </a:p>
        </c:rich>
      </c:tx>
      <c:layout>
        <c:manualLayout>
          <c:xMode val="edge"/>
          <c:yMode val="edge"/>
          <c:x val="0.47296435728063585"/>
          <c:y val="4.246215226578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40703179204629"/>
          <c:y val="0.14557717035250692"/>
          <c:w val="0.78697525446001138"/>
          <c:h val="0.53214832752361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Data'!$S$47</c:f>
              <c:strCache>
                <c:ptCount val="1"/>
                <c:pt idx="0">
                  <c:v>8x8</c:v>
                </c:pt>
              </c:strCache>
            </c:strRef>
          </c:tx>
          <c:spPr>
            <a:solidFill>
              <a:srgbClr val="00919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Data'!$R$48:$R$53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Data'!$S$48:$S$53</c:f>
              <c:numCache>
                <c:formatCode>General</c:formatCode>
                <c:ptCount val="6"/>
                <c:pt idx="0">
                  <c:v>59.05263157894737</c:v>
                </c:pt>
                <c:pt idx="1">
                  <c:v>63.87096774193548</c:v>
                </c:pt>
                <c:pt idx="2">
                  <c:v>64.730769230769226</c:v>
                </c:pt>
                <c:pt idx="3">
                  <c:v>65.03649635036497</c:v>
                </c:pt>
                <c:pt idx="4">
                  <c:v>65.707964601769916</c:v>
                </c:pt>
                <c:pt idx="5">
                  <c:v>63.633488746056756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F-4956-931A-F38D0E01AFCB}"/>
            </c:ext>
          </c:extLst>
        </c:ser>
        <c:ser>
          <c:idx val="1"/>
          <c:order val="1"/>
          <c:tx>
            <c:strRef>
              <c:f>'Matrix Data'!$T$47</c:f>
              <c:strCache>
                <c:ptCount val="1"/>
                <c:pt idx="0">
                  <c:v>16x16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Data'!$R$48:$R$53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Data'!$T$48:$T$53</c:f>
              <c:numCache>
                <c:formatCode>General</c:formatCode>
                <c:ptCount val="6"/>
                <c:pt idx="0">
                  <c:v>57.777777777777779</c:v>
                </c:pt>
                <c:pt idx="1">
                  <c:v>62.903225806451616</c:v>
                </c:pt>
                <c:pt idx="2">
                  <c:v>63.75</c:v>
                </c:pt>
                <c:pt idx="3">
                  <c:v>64.044117647058826</c:v>
                </c:pt>
                <c:pt idx="4">
                  <c:v>64.712389380530979</c:v>
                </c:pt>
                <c:pt idx="5">
                  <c:v>62.585845634065187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F-4956-931A-F38D0E01AFCB}"/>
            </c:ext>
          </c:extLst>
        </c:ser>
        <c:ser>
          <c:idx val="2"/>
          <c:order val="2"/>
          <c:tx>
            <c:strRef>
              <c:f>'Matrix Data'!$U$47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Data'!$R$48:$R$53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Data'!$U$48:$U$53</c:f>
              <c:numCache>
                <c:formatCode>General</c:formatCode>
                <c:ptCount val="6"/>
                <c:pt idx="0">
                  <c:v>57.333333333333336</c:v>
                </c:pt>
                <c:pt idx="1">
                  <c:v>62.41935483870968</c:v>
                </c:pt>
                <c:pt idx="2">
                  <c:v>63.235294117647058</c:v>
                </c:pt>
                <c:pt idx="3">
                  <c:v>63.537313432835823</c:v>
                </c:pt>
                <c:pt idx="4">
                  <c:v>64.213333333333338</c:v>
                </c:pt>
                <c:pt idx="5">
                  <c:v>62.096627574984545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EF-4956-931A-F38D0E01AFCB}"/>
            </c:ext>
          </c:extLst>
        </c:ser>
        <c:ser>
          <c:idx val="3"/>
          <c:order val="3"/>
          <c:tx>
            <c:strRef>
              <c:f>'Matrix Data'!$V$47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Data'!$R$48:$R$53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Data'!$V$48:$V$53</c:f>
              <c:numCache>
                <c:formatCode>General</c:formatCode>
                <c:ptCount val="6"/>
                <c:pt idx="0">
                  <c:v>57.111111111111114</c:v>
                </c:pt>
                <c:pt idx="1">
                  <c:v>62.03448275862069</c:v>
                </c:pt>
                <c:pt idx="2">
                  <c:v>62.938775510204081</c:v>
                </c:pt>
                <c:pt idx="3">
                  <c:v>63.261538461538464</c:v>
                </c:pt>
                <c:pt idx="4">
                  <c:v>63.964444444444446</c:v>
                </c:pt>
                <c:pt idx="5">
                  <c:v>61.811614757461371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EF-4956-931A-F38D0E01AFCB}"/>
            </c:ext>
          </c:extLst>
        </c:ser>
        <c:ser>
          <c:idx val="4"/>
          <c:order val="4"/>
          <c:tx>
            <c:strRef>
              <c:f>'Matrix Data'!$W$47</c:f>
              <c:strCache>
                <c:ptCount val="1"/>
                <c:pt idx="0">
                  <c:v>128x128</c:v>
                </c:pt>
              </c:strCache>
            </c:strRef>
          </c:tx>
          <c:spPr>
            <a:solidFill>
              <a:srgbClr val="9411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Data'!$R$48:$R$53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Data'!$W$48:$W$53</c:f>
              <c:numCache>
                <c:formatCode>General</c:formatCode>
                <c:ptCount val="6"/>
                <c:pt idx="0">
                  <c:v>57</c:v>
                </c:pt>
                <c:pt idx="1">
                  <c:v>61.56</c:v>
                </c:pt>
                <c:pt idx="2">
                  <c:v>62.816326530612244</c:v>
                </c:pt>
                <c:pt idx="3">
                  <c:v>63.138461538461542</c:v>
                </c:pt>
                <c:pt idx="4">
                  <c:v>63.84</c:v>
                </c:pt>
                <c:pt idx="5">
                  <c:v>61.620692580000721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EF-4956-931A-F38D0E01A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err="1"/>
                  <a:t>SuiteSparse</a:t>
                </a:r>
                <a:r>
                  <a:rPr lang="en-US" sz="1600"/>
                  <a:t> Diagonal Matrices (</a:t>
                </a:r>
                <a:r>
                  <a:rPr lang="en-US" sz="1600" b="0" i="0" u="none" strike="noStrike" kern="1200" baseline="0" err="1">
                    <a:solidFill>
                      <a:prstClr val="black"/>
                    </a:solidFill>
                  </a:rPr>
                  <a:t>bcsstm</a:t>
                </a:r>
                <a:r>
                  <a:rPr lang="en-US" sz="1600" b="0" i="0" u="none" strike="noStrike" kern="1200" baseline="0">
                    <a:solidFill>
                      <a:prstClr val="black"/>
                    </a:solidFill>
                  </a:rPr>
                  <a:t>#</a:t>
                </a:r>
                <a:r>
                  <a:rPr lang="en-US" sz="160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</a:t>
                </a:r>
                <a:r>
                  <a:rPr lang="en-US" sz="1600" err="1"/>
                  <a:t>Tensaurus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"/>
              <c:y val="5.34181787772506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653914273108964"/>
          <c:y val="0.15823179731440298"/>
          <c:w val="0.8200595743878788"/>
          <c:h val="5.9103292137406303E-2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Dot-Product-Based SpMM </a:t>
            </a:r>
          </a:p>
        </c:rich>
      </c:tx>
      <c:layout>
        <c:manualLayout>
          <c:xMode val="edge"/>
          <c:yMode val="edge"/>
          <c:x val="0.32265865503261448"/>
          <c:y val="7.8771389750359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567215713159187"/>
          <c:y val="0.19096371720821989"/>
          <c:w val="0.80762719776763658"/>
          <c:h val="0.53214832752361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Data'!$S$28</c:f>
              <c:strCache>
                <c:ptCount val="1"/>
                <c:pt idx="0">
                  <c:v>8x8</c:v>
                </c:pt>
              </c:strCache>
            </c:strRef>
          </c:tx>
          <c:spPr>
            <a:solidFill>
              <a:srgbClr val="00919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Data'!$R$29:$R$34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Data'!$S$29:$S$34</c:f>
              <c:numCache>
                <c:formatCode>General</c:formatCode>
                <c:ptCount val="6"/>
                <c:pt idx="0">
                  <c:v>5.1496350364963508</c:v>
                </c:pt>
                <c:pt idx="1">
                  <c:v>5.1767151767151764</c:v>
                </c:pt>
                <c:pt idx="2">
                  <c:v>5.1811505507955937</c:v>
                </c:pt>
                <c:pt idx="3">
                  <c:v>5.1827012025901942</c:v>
                </c:pt>
                <c:pt idx="4">
                  <c:v>5.1860594279366845</c:v>
                </c:pt>
                <c:pt idx="5">
                  <c:v>5.1752355186875088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9-44AC-A2A4-AA85531BCFF7}"/>
            </c:ext>
          </c:extLst>
        </c:ser>
        <c:ser>
          <c:idx val="1"/>
          <c:order val="1"/>
          <c:tx>
            <c:strRef>
              <c:f>'Matrix Data'!$T$28</c:f>
              <c:strCache>
                <c:ptCount val="1"/>
                <c:pt idx="0">
                  <c:v>16x16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Data'!$R$29:$R$34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Data'!$T$29:$T$34</c:f>
              <c:numCache>
                <c:formatCode>General</c:formatCode>
                <c:ptCount val="6"/>
                <c:pt idx="0">
                  <c:v>4.5291828793774318</c:v>
                </c:pt>
                <c:pt idx="1">
                  <c:v>4.5421436004162334</c:v>
                </c:pt>
                <c:pt idx="2">
                  <c:v>4.5440906307409676</c:v>
                </c:pt>
                <c:pt idx="3">
                  <c:v>4.5447552447552448</c:v>
                </c:pt>
                <c:pt idx="4">
                  <c:v>4.5462435772809329</c:v>
                </c:pt>
                <c:pt idx="5">
                  <c:v>4.5412789601032602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E9-44AC-A2A4-AA85531BCFF7}"/>
            </c:ext>
          </c:extLst>
        </c:ser>
        <c:ser>
          <c:idx val="2"/>
          <c:order val="2"/>
          <c:tx>
            <c:strRef>
              <c:f>'Matrix Data'!$U$28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Data'!$R$29:$R$34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Data'!$U$29:$U$34</c:f>
              <c:numCache>
                <c:formatCode>General</c:formatCode>
                <c:ptCount val="6"/>
                <c:pt idx="0">
                  <c:v>4.2534113060428851</c:v>
                </c:pt>
                <c:pt idx="1">
                  <c:v>4.2595002602811034</c:v>
                </c:pt>
                <c:pt idx="2">
                  <c:v>4.2603873789440803</c:v>
                </c:pt>
                <c:pt idx="3">
                  <c:v>4.2607100591715978</c:v>
                </c:pt>
                <c:pt idx="4">
                  <c:v>4.2614214968263928</c:v>
                </c:pt>
                <c:pt idx="5">
                  <c:v>4.2590851097807843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E9-44AC-A2A4-AA85531BCFF7}"/>
            </c:ext>
          </c:extLst>
        </c:ser>
        <c:ser>
          <c:idx val="3"/>
          <c:order val="3"/>
          <c:tx>
            <c:strRef>
              <c:f>'Matrix Data'!$V$28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Data'!$R$29:$R$34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Data'!$V$29:$V$34</c:f>
              <c:numCache>
                <c:formatCode>General</c:formatCode>
                <c:ptCount val="6"/>
                <c:pt idx="0">
                  <c:v>4.1239024390243904</c:v>
                </c:pt>
                <c:pt idx="1">
                  <c:v>4.1267782426778243</c:v>
                </c:pt>
                <c:pt idx="2">
                  <c:v>4.1272579332790889</c:v>
                </c:pt>
                <c:pt idx="3">
                  <c:v>4.1274258513365067</c:v>
                </c:pt>
                <c:pt idx="4">
                  <c:v>4.127785721759146</c:v>
                </c:pt>
                <c:pt idx="5">
                  <c:v>4.1266297994587005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E9-44AC-A2A4-AA85531BCFF7}"/>
            </c:ext>
          </c:extLst>
        </c:ser>
        <c:ser>
          <c:idx val="4"/>
          <c:order val="4"/>
          <c:tx>
            <c:strRef>
              <c:f>'Matrix Data'!$W$28</c:f>
              <c:strCache>
                <c:ptCount val="1"/>
                <c:pt idx="0">
                  <c:v>128x128</c:v>
                </c:pt>
              </c:strCache>
            </c:strRef>
          </c:tx>
          <c:spPr>
            <a:solidFill>
              <a:srgbClr val="9411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Data'!$R$29:$R$34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GM</c:v>
                </c:pt>
              </c:strCache>
            </c:strRef>
          </c:cat>
          <c:val>
            <c:numRef>
              <c:f>'Matrix Data'!$W$29:$W$34</c:f>
              <c:numCache>
                <c:formatCode>General</c:formatCode>
                <c:ptCount val="6"/>
                <c:pt idx="0">
                  <c:v>4.0612493899463153</c:v>
                </c:pt>
                <c:pt idx="1">
                  <c:v>4.0625711960943853</c:v>
                </c:pt>
                <c:pt idx="2">
                  <c:v>4.0629017820815365</c:v>
                </c:pt>
                <c:pt idx="3">
                  <c:v>4.0629844369850474</c:v>
                </c:pt>
                <c:pt idx="4">
                  <c:v>4.0631615659604154</c:v>
                </c:pt>
                <c:pt idx="5">
                  <c:v>4.0625736157268921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E9-44AC-A2A4-AA85531BC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err="1"/>
                  <a:t>SuiteSparse</a:t>
                </a:r>
                <a:r>
                  <a:rPr lang="en-US" sz="1600"/>
                  <a:t> Diagonal Matrices (</a:t>
                </a:r>
                <a:r>
                  <a:rPr lang="en-US" sz="1600" err="1"/>
                  <a:t>bcsstm</a:t>
                </a:r>
                <a:r>
                  <a:rPr lang="en-US" sz="1600"/>
                  <a:t>#)</a:t>
                </a:r>
              </a:p>
            </c:rich>
          </c:tx>
          <c:layout>
            <c:manualLayout>
              <c:xMode val="edge"/>
              <c:yMode val="edge"/>
              <c:x val="0.22696987615660733"/>
              <c:y val="0.83420294433608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ExTensor</a:t>
                </a:r>
              </a:p>
            </c:rich>
          </c:tx>
          <c:layout>
            <c:manualLayout>
              <c:xMode val="edge"/>
              <c:yMode val="edge"/>
              <c:x val="2.4364771808377785E-2"/>
              <c:y val="0.135080012550988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88067016488928"/>
          <c:y val="0.19907968948454463"/>
          <c:w val="0.80614233069995"/>
          <c:h val="5.9103292137406303E-2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840398323027423"/>
          <c:y val="9.5024804626839363E-2"/>
          <c:w val="0.80496569859806133"/>
          <c:h val="0.67916528863184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 Bahar'!$C$72</c:f>
              <c:strCache>
                <c:ptCount val="1"/>
                <c:pt idx="0">
                  <c:v>512x512</c:v>
                </c:pt>
              </c:strCache>
            </c:strRef>
          </c:tx>
          <c:spPr>
            <a:solidFill>
              <a:srgbClr val="C23E1C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Bahar'!$B$73:$B$88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Avg</c:v>
                </c:pt>
              </c:strCache>
            </c:strRef>
          </c:cat>
          <c:val>
            <c:numRef>
              <c:f>'Matrix Data Bahar'!$C$73:$C$88</c:f>
              <c:numCache>
                <c:formatCode>General</c:formatCode>
                <c:ptCount val="16"/>
                <c:pt idx="0">
                  <c:v>0.78103857089532491</c:v>
                </c:pt>
                <c:pt idx="1">
                  <c:v>0.89797881067757723</c:v>
                </c:pt>
                <c:pt idx="2">
                  <c:v>0.51642535947815005</c:v>
                </c:pt>
                <c:pt idx="3">
                  <c:v>0.83415284816199264</c:v>
                </c:pt>
                <c:pt idx="4">
                  <c:v>12.414428036934934</c:v>
                </c:pt>
                <c:pt idx="5">
                  <c:v>0.80258014235824571</c:v>
                </c:pt>
                <c:pt idx="6">
                  <c:v>4.0444753440608929</c:v>
                </c:pt>
                <c:pt idx="7">
                  <c:v>4.3029903792759319</c:v>
                </c:pt>
                <c:pt idx="8">
                  <c:v>0.64329434226949023</c:v>
                </c:pt>
                <c:pt idx="9">
                  <c:v>2.2113134381709543</c:v>
                </c:pt>
                <c:pt idx="10">
                  <c:v>0.55730351553013224</c:v>
                </c:pt>
                <c:pt idx="11">
                  <c:v>0.66172505151576855</c:v>
                </c:pt>
                <c:pt idx="12">
                  <c:v>1.0125</c:v>
                </c:pt>
                <c:pt idx="13">
                  <c:v>0.74027166308032699</c:v>
                </c:pt>
                <c:pt idx="14">
                  <c:v>0.74027166308032699</c:v>
                </c:pt>
                <c:pt idx="15">
                  <c:v>2.0773832776993371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2-465C-8FCF-E5EA6EDE6005}"/>
            </c:ext>
          </c:extLst>
        </c:ser>
        <c:ser>
          <c:idx val="1"/>
          <c:order val="1"/>
          <c:tx>
            <c:strRef>
              <c:f>'Matrix Data Bahar'!$D$72</c:f>
              <c:strCache>
                <c:ptCount val="1"/>
                <c:pt idx="0">
                  <c:v>1024x1024</c:v>
                </c:pt>
              </c:strCache>
            </c:strRef>
          </c:tx>
          <c:spPr>
            <a:pattFill prst="wdUpDiag">
              <a:fgClr>
                <a:srgbClr val="B42703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Bahar'!$B$73:$B$88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Avg</c:v>
                </c:pt>
              </c:strCache>
            </c:strRef>
          </c:cat>
          <c:val>
            <c:numRef>
              <c:f>'Matrix Data Bahar'!$D$73:$D$88</c:f>
              <c:numCache>
                <c:formatCode>General</c:formatCode>
                <c:ptCount val="16"/>
                <c:pt idx="0">
                  <c:v>0.38173942511194175</c:v>
                </c:pt>
                <c:pt idx="1">
                  <c:v>0.44359965033025361</c:v>
                </c:pt>
                <c:pt idx="2">
                  <c:v>0.23454653880448809</c:v>
                </c:pt>
                <c:pt idx="3">
                  <c:v>0.40246350504024547</c:v>
                </c:pt>
                <c:pt idx="4">
                  <c:v>3.810955071899953</c:v>
                </c:pt>
                <c:pt idx="5">
                  <c:v>0.37994047432809003</c:v>
                </c:pt>
                <c:pt idx="6">
                  <c:v>1.8081466674499835</c:v>
                </c:pt>
                <c:pt idx="7">
                  <c:v>2.2460403003915679</c:v>
                </c:pt>
                <c:pt idx="8">
                  <c:v>0.29746824101941705</c:v>
                </c:pt>
                <c:pt idx="9">
                  <c:v>0.9571701476068637</c:v>
                </c:pt>
                <c:pt idx="10">
                  <c:v>0.26127183782394042</c:v>
                </c:pt>
                <c:pt idx="11">
                  <c:v>0.32853264636119883</c:v>
                </c:pt>
                <c:pt idx="12">
                  <c:v>0.81593816228280824</c:v>
                </c:pt>
                <c:pt idx="13">
                  <c:v>0.34331768911326321</c:v>
                </c:pt>
                <c:pt idx="14">
                  <c:v>0.34331768911326321</c:v>
                </c:pt>
                <c:pt idx="15">
                  <c:v>0.87029653644515181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82-465C-8FCF-E5EA6EDE6005}"/>
            </c:ext>
          </c:extLst>
        </c:ser>
        <c:ser>
          <c:idx val="2"/>
          <c:order val="2"/>
          <c:tx>
            <c:strRef>
              <c:f>'Matrix Data Bahar'!$E$72</c:f>
              <c:strCache>
                <c:ptCount val="1"/>
                <c:pt idx="0">
                  <c:v>2048x2048</c:v>
                </c:pt>
              </c:strCache>
            </c:strRef>
          </c:tx>
          <c:spPr>
            <a:solidFill>
              <a:srgbClr val="B2B2B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Bahar'!$B$73:$B$88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Avg</c:v>
                </c:pt>
              </c:strCache>
            </c:strRef>
          </c:cat>
          <c:val>
            <c:numRef>
              <c:f>'Matrix Data Bahar'!$E$73:$E$88</c:f>
              <c:numCache>
                <c:formatCode>General</c:formatCode>
                <c:ptCount val="16"/>
                <c:pt idx="0">
                  <c:v>0.18778704985753941</c:v>
                </c:pt>
                <c:pt idx="1">
                  <c:v>0.22012077187132206</c:v>
                </c:pt>
                <c:pt idx="2">
                  <c:v>0.11498737737501331</c:v>
                </c:pt>
                <c:pt idx="3">
                  <c:v>0.19552678936910611</c:v>
                </c:pt>
                <c:pt idx="4">
                  <c:v>1.0704643347643226</c:v>
                </c:pt>
                <c:pt idx="5">
                  <c:v>0.18512514830324273</c:v>
                </c:pt>
                <c:pt idx="6">
                  <c:v>0.67660136507635715</c:v>
                </c:pt>
                <c:pt idx="7">
                  <c:v>1.0230522941934208</c:v>
                </c:pt>
                <c:pt idx="8">
                  <c:v>0.1407362698979974</c:v>
                </c:pt>
                <c:pt idx="9">
                  <c:v>0.37653183060081546</c:v>
                </c:pt>
                <c:pt idx="10">
                  <c:v>0.12054973102536336</c:v>
                </c:pt>
                <c:pt idx="11">
                  <c:v>0.16384787257401245</c:v>
                </c:pt>
                <c:pt idx="12">
                  <c:v>0.30725227787825587</c:v>
                </c:pt>
                <c:pt idx="13">
                  <c:v>0.15589765005289891</c:v>
                </c:pt>
                <c:pt idx="14">
                  <c:v>0.15589765005289891</c:v>
                </c:pt>
                <c:pt idx="15">
                  <c:v>0.33962522752617108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82-465C-8FCF-E5EA6EDE6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6034986341234692"/>
          <c:y val="9.8630247374738717E-2"/>
          <c:w val="0.28741049233911975"/>
          <c:h val="0.26631959775373326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379828781256573"/>
          <c:y val="3.9277022791465978E-2"/>
          <c:w val="0.7787069456311414"/>
          <c:h val="0.72514227474552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 Bahar'!$I$73</c:f>
              <c:strCache>
                <c:ptCount val="1"/>
                <c:pt idx="0">
                  <c:v>8x8</c:v>
                </c:pt>
              </c:strCache>
            </c:strRef>
          </c:tx>
          <c:spPr>
            <a:solidFill>
              <a:srgbClr val="00919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Bahar'!$H$74:$H$79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Avg</c:v>
                </c:pt>
              </c:strCache>
            </c:strRef>
          </c:cat>
          <c:val>
            <c:numRef>
              <c:f>'Matrix Data Bahar'!$I$74:$I$79</c:f>
              <c:numCache>
                <c:formatCode>General</c:formatCode>
                <c:ptCount val="6"/>
                <c:pt idx="0">
                  <c:v>40.880056777856637</c:v>
                </c:pt>
                <c:pt idx="1">
                  <c:v>39.901880621422734</c:v>
                </c:pt>
                <c:pt idx="2">
                  <c:v>39.739570774053533</c:v>
                </c:pt>
                <c:pt idx="3">
                  <c:v>39.682684416887028</c:v>
                </c:pt>
                <c:pt idx="4">
                  <c:v>39.559234691080533</c:v>
                </c:pt>
                <c:pt idx="5">
                  <c:v>39.952685456260085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6-464E-8B27-B5443CFBEB41}"/>
            </c:ext>
          </c:extLst>
        </c:ser>
        <c:ser>
          <c:idx val="1"/>
          <c:order val="1"/>
          <c:tx>
            <c:strRef>
              <c:f>'Matrix Data Bahar'!$J$73</c:f>
              <c:strCache>
                <c:ptCount val="1"/>
                <c:pt idx="0">
                  <c:v>16x16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Bahar'!$H$74:$H$79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Avg</c:v>
                </c:pt>
              </c:strCache>
            </c:strRef>
          </c:cat>
          <c:val>
            <c:numRef>
              <c:f>'Matrix Data Bahar'!$J$74:$J$79</c:f>
              <c:numCache>
                <c:formatCode>General</c:formatCode>
                <c:ptCount val="6"/>
                <c:pt idx="0">
                  <c:v>24.242424242424242</c:v>
                </c:pt>
                <c:pt idx="1">
                  <c:v>22.715823219601557</c:v>
                </c:pt>
                <c:pt idx="2">
                  <c:v>22.481929338647571</c:v>
                </c:pt>
                <c:pt idx="3">
                  <c:v>22.401811911257528</c:v>
                </c:pt>
                <c:pt idx="4">
                  <c:v>22.221880809353348</c:v>
                </c:pt>
                <c:pt idx="5">
                  <c:v>22.812773904256851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6-464E-8B27-B5443CFBEB41}"/>
            </c:ext>
          </c:extLst>
        </c:ser>
        <c:ser>
          <c:idx val="2"/>
          <c:order val="2"/>
          <c:tx>
            <c:strRef>
              <c:f>'Matrix Data Bahar'!$K$73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Bahar'!$H$74:$H$79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Avg</c:v>
                </c:pt>
              </c:strCache>
            </c:strRef>
          </c:cat>
          <c:val>
            <c:numRef>
              <c:f>'Matrix Data Bahar'!$K$74:$K$79</c:f>
              <c:numCache>
                <c:formatCode>General</c:formatCode>
                <c:ptCount val="6"/>
                <c:pt idx="0">
                  <c:v>14.272970561998216</c:v>
                </c:pt>
                <c:pt idx="1">
                  <c:v>12.440017007835753</c:v>
                </c:pt>
                <c:pt idx="2">
                  <c:v>12.166855555149343</c:v>
                </c:pt>
                <c:pt idx="3">
                  <c:v>12.067101067516983</c:v>
                </c:pt>
                <c:pt idx="4">
                  <c:v>11.846415935001966</c:v>
                </c:pt>
                <c:pt idx="5">
                  <c:v>12.558672025500453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16-464E-8B27-B5443CFBEB41}"/>
            </c:ext>
          </c:extLst>
        </c:ser>
        <c:ser>
          <c:idx val="3"/>
          <c:order val="3"/>
          <c:tx>
            <c:strRef>
              <c:f>'Matrix Data Bahar'!$L$73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 Bahar'!$H$74:$H$79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Avg</c:v>
                </c:pt>
              </c:strCache>
            </c:strRef>
          </c:cat>
          <c:val>
            <c:numRef>
              <c:f>'Matrix Data Bahar'!$L$74:$L$79</c:f>
              <c:numCache>
                <c:formatCode>General</c:formatCode>
                <c:ptCount val="6"/>
                <c:pt idx="0">
                  <c:v>8.8215024121295667</c:v>
                </c:pt>
                <c:pt idx="1">
                  <c:v>6.8653414233515466</c:v>
                </c:pt>
                <c:pt idx="2">
                  <c:v>6.5311248920637412</c:v>
                </c:pt>
                <c:pt idx="3">
                  <c:v>6.4135817024286723</c:v>
                </c:pt>
                <c:pt idx="4">
                  <c:v>6.1607052386260008</c:v>
                </c:pt>
                <c:pt idx="5">
                  <c:v>6.9584511337199046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16-464E-8B27-B5443CFBEB41}"/>
            </c:ext>
          </c:extLst>
        </c:ser>
        <c:ser>
          <c:idx val="4"/>
          <c:order val="4"/>
          <c:tx>
            <c:strRef>
              <c:f>'Matrix Data Bahar'!$M$73</c:f>
              <c:strCache>
                <c:ptCount val="1"/>
                <c:pt idx="0">
                  <c:v>128x128</c:v>
                </c:pt>
              </c:strCache>
            </c:strRef>
          </c:tx>
          <c:spPr>
            <a:solidFill>
              <a:srgbClr val="9411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'Matrix Data Bahar'!$H$74:$H$79</c:f>
              <c:strCache>
                <c:ptCount val="6"/>
                <c:pt idx="0">
                  <c:v>22</c:v>
                </c:pt>
                <c:pt idx="1">
                  <c:v>20</c:v>
                </c:pt>
                <c:pt idx="2">
                  <c:v>19</c:v>
                </c:pt>
                <c:pt idx="3">
                  <c:v>9</c:v>
                </c:pt>
                <c:pt idx="4">
                  <c:v>21</c:v>
                </c:pt>
                <c:pt idx="5">
                  <c:v>Avg</c:v>
                </c:pt>
              </c:strCache>
            </c:strRef>
          </c:cat>
          <c:val>
            <c:numRef>
              <c:f>'Matrix Data Bahar'!$M$74:$M$79</c:f>
              <c:numCache>
                <c:formatCode>General</c:formatCode>
                <c:ptCount val="6"/>
                <c:pt idx="0">
                  <c:v>5.969801200956101</c:v>
                </c:pt>
                <c:pt idx="1">
                  <c:v>4.0606721522752061</c:v>
                </c:pt>
                <c:pt idx="2">
                  <c:v>3.5712150501205682</c:v>
                </c:pt>
                <c:pt idx="3">
                  <c:v>3.4480694402873393</c:v>
                </c:pt>
                <c:pt idx="4">
                  <c:v>3.1831239548943104</c:v>
                </c:pt>
                <c:pt idx="5">
                  <c:v>4.0465763597067044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16-464E-8B27-B5443CFBE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7061730437391823"/>
          <c:y val="4.5327771190648874E-2"/>
          <c:w val="0.76687615107163498"/>
          <c:h val="0.10582801657929675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659876429075342E-2"/>
          <c:y val="3.9715727019474144E-2"/>
          <c:w val="0.88198731178595124"/>
          <c:h val="0.720610193658131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 Bahar'!$Q$73</c:f>
              <c:strCache>
                <c:ptCount val="1"/>
                <c:pt idx="0">
                  <c:v>16x16 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Bahar'!$P$74:$P$86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Avg</c:v>
                </c:pt>
              </c:strCache>
            </c:strRef>
          </c:cat>
          <c:val>
            <c:numRef>
              <c:f>'Matrix Data Bahar'!$Q$74:$Q$86</c:f>
              <c:numCache>
                <c:formatCode>General</c:formatCode>
                <c:ptCount val="13"/>
                <c:pt idx="0">
                  <c:v>19.103327974542985</c:v>
                </c:pt>
                <c:pt idx="1">
                  <c:v>19.438348529907067</c:v>
                </c:pt>
                <c:pt idx="2">
                  <c:v>20.166880801954072</c:v>
                </c:pt>
                <c:pt idx="3">
                  <c:v>20.208106872174703</c:v>
                </c:pt>
                <c:pt idx="4">
                  <c:v>27.974047570608477</c:v>
                </c:pt>
                <c:pt idx="5">
                  <c:v>26.613596883274585</c:v>
                </c:pt>
                <c:pt idx="6">
                  <c:v>21.197715938231973</c:v>
                </c:pt>
                <c:pt idx="7">
                  <c:v>28.664960288253454</c:v>
                </c:pt>
                <c:pt idx="8">
                  <c:v>22.630414430700998</c:v>
                </c:pt>
                <c:pt idx="9">
                  <c:v>30.015886294042257</c:v>
                </c:pt>
                <c:pt idx="10">
                  <c:v>20.113655477540583</c:v>
                </c:pt>
                <c:pt idx="11">
                  <c:v>34.808847548653212</c:v>
                </c:pt>
                <c:pt idx="12">
                  <c:v>24.244649050823696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0E-4A72-9CA6-60A1587357A9}"/>
            </c:ext>
          </c:extLst>
        </c:ser>
        <c:ser>
          <c:idx val="1"/>
          <c:order val="1"/>
          <c:tx>
            <c:strRef>
              <c:f>'Matrix Data Bahar'!$R$73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Bahar'!$P$74:$P$86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Avg</c:v>
                </c:pt>
              </c:strCache>
            </c:strRef>
          </c:cat>
          <c:val>
            <c:numRef>
              <c:f>'Matrix Data Bahar'!$R$74:$R$86</c:f>
              <c:numCache>
                <c:formatCode>General</c:formatCode>
                <c:ptCount val="13"/>
                <c:pt idx="0">
                  <c:v>9.4845401890094436</c:v>
                </c:pt>
                <c:pt idx="1">
                  <c:v>9.5721525157364837</c:v>
                </c:pt>
                <c:pt idx="2">
                  <c:v>9.8385849477023086</c:v>
                </c:pt>
                <c:pt idx="3">
                  <c:v>9.7458199829857612</c:v>
                </c:pt>
                <c:pt idx="4">
                  <c:v>13.322827353036377</c:v>
                </c:pt>
                <c:pt idx="5">
                  <c:v>12.764469430026343</c:v>
                </c:pt>
                <c:pt idx="6">
                  <c:v>10.261283764159163</c:v>
                </c:pt>
                <c:pt idx="7">
                  <c:v>13.740293483716673</c:v>
                </c:pt>
                <c:pt idx="8">
                  <c:v>11.077771376204968</c:v>
                </c:pt>
                <c:pt idx="9">
                  <c:v>14.701442850467096</c:v>
                </c:pt>
                <c:pt idx="10">
                  <c:v>9.8587716793947617</c:v>
                </c:pt>
                <c:pt idx="11">
                  <c:v>20.402936378466556</c:v>
                </c:pt>
                <c:pt idx="12">
                  <c:v>12.064241162575492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0E-4A72-9CA6-60A1587357A9}"/>
            </c:ext>
          </c:extLst>
        </c:ser>
        <c:ser>
          <c:idx val="2"/>
          <c:order val="2"/>
          <c:tx>
            <c:strRef>
              <c:f>'Matrix Data Bahar'!$S$73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 Bahar'!$P$74:$P$86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Avg</c:v>
                </c:pt>
              </c:strCache>
            </c:strRef>
          </c:cat>
          <c:val>
            <c:numRef>
              <c:f>'Matrix Data Bahar'!$S$74:$S$86</c:f>
              <c:numCache>
                <c:formatCode>General</c:formatCode>
                <c:ptCount val="13"/>
                <c:pt idx="0">
                  <c:v>4.7073817588004454</c:v>
                </c:pt>
                <c:pt idx="1">
                  <c:v>4.7412228703718098</c:v>
                </c:pt>
                <c:pt idx="2">
                  <c:v>4.8056421661958435</c:v>
                </c:pt>
                <c:pt idx="3">
                  <c:v>4.8004186489058043</c:v>
                </c:pt>
                <c:pt idx="4">
                  <c:v>5.9741097494267024</c:v>
                </c:pt>
                <c:pt idx="5">
                  <c:v>5.8893403907236079</c:v>
                </c:pt>
                <c:pt idx="6">
                  <c:v>4.9559798746840684</c:v>
                </c:pt>
                <c:pt idx="7">
                  <c:v>6.299313906484227</c:v>
                </c:pt>
                <c:pt idx="8">
                  <c:v>5.3095166717492548</c:v>
                </c:pt>
                <c:pt idx="9">
                  <c:v>6.7547841810964906</c:v>
                </c:pt>
                <c:pt idx="10">
                  <c:v>4.7888862894451698</c:v>
                </c:pt>
                <c:pt idx="11">
                  <c:v>8.1037879632727403</c:v>
                </c:pt>
                <c:pt idx="12">
                  <c:v>5.5941987059296805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0E-4A72-9CA6-60A158735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424434426302525"/>
          <c:y val="5.0146681871613835E-2"/>
          <c:w val="0.79900463635397756"/>
          <c:h val="8.6255747601780675E-2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Dot-Product-Based SpMM</a:t>
            </a:r>
          </a:p>
        </c:rich>
      </c:tx>
      <c:layout>
        <c:manualLayout>
          <c:xMode val="edge"/>
          <c:yMode val="edge"/>
          <c:x val="0.25383144578527056"/>
          <c:y val="5.8637631665657677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99538466677682"/>
          <c:y val="0.16374251032633286"/>
          <c:w val="0.77825857637308438"/>
          <c:h val="0.61880089457955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Data'!$C$27</c:f>
              <c:strCache>
                <c:ptCount val="1"/>
                <c:pt idx="0">
                  <c:v>512x512</c:v>
                </c:pt>
              </c:strCache>
            </c:strRef>
          </c:tx>
          <c:spPr>
            <a:solidFill>
              <a:srgbClr val="C23E1C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Data'!$B$28:$B$43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Data'!$C$28:$C$43</c:f>
              <c:numCache>
                <c:formatCode>General</c:formatCode>
                <c:ptCount val="16"/>
                <c:pt idx="0">
                  <c:v>32.486206062895924</c:v>
                </c:pt>
                <c:pt idx="1">
                  <c:v>28.748563319273515</c:v>
                </c:pt>
                <c:pt idx="2">
                  <c:v>54.481423794768631</c:v>
                </c:pt>
                <c:pt idx="3">
                  <c:v>28.670281384345589</c:v>
                </c:pt>
                <c:pt idx="4">
                  <c:v>3.9967760318736905</c:v>
                </c:pt>
                <c:pt idx="5">
                  <c:v>16.958077806551504</c:v>
                </c:pt>
                <c:pt idx="6">
                  <c:v>13.689269961517635</c:v>
                </c:pt>
                <c:pt idx="7">
                  <c:v>11.888378334697682</c:v>
                </c:pt>
                <c:pt idx="8">
                  <c:v>85.107266480933802</c:v>
                </c:pt>
                <c:pt idx="9">
                  <c:v>28.34302001403767</c:v>
                </c:pt>
                <c:pt idx="10">
                  <c:v>55.497681055599529</c:v>
                </c:pt>
                <c:pt idx="11">
                  <c:v>73.790557707734663</c:v>
                </c:pt>
                <c:pt idx="12">
                  <c:v>3.7186693988779433</c:v>
                </c:pt>
                <c:pt idx="13">
                  <c:v>83.227920993268896</c:v>
                </c:pt>
                <c:pt idx="14">
                  <c:v>10.634823209153556</c:v>
                </c:pt>
                <c:pt idx="15">
                  <c:v>24.057140881228726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14-40DF-A045-6A4A12D0C94A}"/>
            </c:ext>
          </c:extLst>
        </c:ser>
        <c:ser>
          <c:idx val="1"/>
          <c:order val="1"/>
          <c:tx>
            <c:strRef>
              <c:f>'Matrix Data'!$D$27</c:f>
              <c:strCache>
                <c:ptCount val="1"/>
                <c:pt idx="0">
                  <c:v>1024x1024</c:v>
                </c:pt>
              </c:strCache>
            </c:strRef>
          </c:tx>
          <c:spPr>
            <a:pattFill prst="wdUpDiag">
              <a:fgClr>
                <a:srgbClr val="B42703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Data'!$B$28:$B$43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Data'!$D$28:$D$43</c:f>
              <c:numCache>
                <c:formatCode>General</c:formatCode>
                <c:ptCount val="16"/>
                <c:pt idx="0">
                  <c:v>40.274586016222806</c:v>
                </c:pt>
                <c:pt idx="1">
                  <c:v>33.53346444712119</c:v>
                </c:pt>
                <c:pt idx="2">
                  <c:v>86.846403371363877</c:v>
                </c:pt>
                <c:pt idx="3">
                  <c:v>31.660129986888812</c:v>
                </c:pt>
                <c:pt idx="4">
                  <c:v>5.2515096353259016</c:v>
                </c:pt>
                <c:pt idx="5">
                  <c:v>21.51719544927084</c:v>
                </c:pt>
                <c:pt idx="6">
                  <c:v>16.124134426992001</c:v>
                </c:pt>
                <c:pt idx="7">
                  <c:v>13.924496403442541</c:v>
                </c:pt>
                <c:pt idx="8">
                  <c:v>105.84319245873262</c:v>
                </c:pt>
                <c:pt idx="9">
                  <c:v>39.012370294054158</c:v>
                </c:pt>
                <c:pt idx="10">
                  <c:v>64.007588599473536</c:v>
                </c:pt>
                <c:pt idx="11">
                  <c:v>85.743682362836111</c:v>
                </c:pt>
                <c:pt idx="12">
                  <c:v>20.819340246701827</c:v>
                </c:pt>
                <c:pt idx="13">
                  <c:v>100.26801520945722</c:v>
                </c:pt>
                <c:pt idx="14">
                  <c:v>12.450921590710696</c:v>
                </c:pt>
                <c:pt idx="15">
                  <c:v>32.830838007251337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4-40DF-A045-6A4A12D0C94A}"/>
            </c:ext>
          </c:extLst>
        </c:ser>
        <c:ser>
          <c:idx val="2"/>
          <c:order val="2"/>
          <c:tx>
            <c:strRef>
              <c:f>'Matrix Data'!$E$27</c:f>
              <c:strCache>
                <c:ptCount val="1"/>
                <c:pt idx="0">
                  <c:v>2048x2048</c:v>
                </c:pt>
              </c:strCache>
            </c:strRef>
          </c:tx>
          <c:spPr>
            <a:solidFill>
              <a:srgbClr val="000000">
                <a:alpha val="24706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Data'!$B$28:$B$43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Data'!$E$28:$E$43</c:f>
              <c:numCache>
                <c:formatCode>General</c:formatCode>
                <c:ptCount val="16"/>
                <c:pt idx="0">
                  <c:v>45.523380963314956</c:v>
                </c:pt>
                <c:pt idx="1">
                  <c:v>36.479049315051569</c:v>
                </c:pt>
                <c:pt idx="2">
                  <c:v>120.55201522501758</c:v>
                </c:pt>
                <c:pt idx="3">
                  <c:v>33.745110453057769</c:v>
                </c:pt>
                <c:pt idx="4">
                  <c:v>6.656713123386564</c:v>
                </c:pt>
                <c:pt idx="5">
                  <c:v>24.613812254390798</c:v>
                </c:pt>
                <c:pt idx="6">
                  <c:v>18.065520467842436</c:v>
                </c:pt>
                <c:pt idx="7">
                  <c:v>15.759089121891293</c:v>
                </c:pt>
                <c:pt idx="8">
                  <c:v>121.66372356184003</c:v>
                </c:pt>
                <c:pt idx="9">
                  <c:v>50.821160162824356</c:v>
                </c:pt>
                <c:pt idx="10">
                  <c:v>98.954480004141004</c:v>
                </c:pt>
                <c:pt idx="11">
                  <c:v>93.164086709070716</c:v>
                </c:pt>
                <c:pt idx="12">
                  <c:v>25.778732225465049</c:v>
                </c:pt>
                <c:pt idx="13">
                  <c:v>116.602403403439</c:v>
                </c:pt>
                <c:pt idx="14">
                  <c:v>13.548045083411882</c:v>
                </c:pt>
                <c:pt idx="15">
                  <c:v>38.989524166524603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14-40DF-A045-6A4A12D0C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SuiteSparse Random Matrices</a:t>
                </a:r>
              </a:p>
            </c:rich>
          </c:tx>
          <c:layout>
            <c:manualLayout>
              <c:xMode val="edge"/>
              <c:yMode val="edge"/>
              <c:x val="0.29487334029120488"/>
              <c:y val="0.89488011161516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</a:t>
                </a:r>
                <a:r>
                  <a:rPr lang="en-US" sz="1600" err="1"/>
                  <a:t>ExTensor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8.6941366954016823E-3"/>
              <c:y val="9.372214713389316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  <c:majorUnit val="40"/>
      </c:valAx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3522337003238"/>
          <c:y val="0.18035577334744723"/>
          <c:w val="0.77851196813814982"/>
          <c:h val="6.6837586922384715E-2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SpMV</a:t>
            </a:r>
          </a:p>
        </c:rich>
      </c:tx>
      <c:layout>
        <c:manualLayout>
          <c:xMode val="edge"/>
          <c:yMode val="edge"/>
          <c:x val="0.46598625068188809"/>
          <c:y val="4.9925148015377091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46467233538747"/>
          <c:y val="0.15454102635668998"/>
          <c:w val="0.81140066438746017"/>
          <c:h val="0.61654448645177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Data'!$C$46</c:f>
              <c:strCache>
                <c:ptCount val="1"/>
                <c:pt idx="0">
                  <c:v>512x512</c:v>
                </c:pt>
              </c:strCache>
            </c:strRef>
          </c:tx>
          <c:spPr>
            <a:solidFill>
              <a:srgbClr val="C23E1C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Data'!$B$47:$B$62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Data'!$C$47:$C$62</c:f>
              <c:numCache>
                <c:formatCode>General</c:formatCode>
                <c:ptCount val="16"/>
                <c:pt idx="0">
                  <c:v>4.2993077152120689</c:v>
                </c:pt>
                <c:pt idx="1">
                  <c:v>3.3280751304851615</c:v>
                </c:pt>
                <c:pt idx="2">
                  <c:v>9.417990260932207</c:v>
                </c:pt>
                <c:pt idx="3">
                  <c:v>3.5508708675563896</c:v>
                </c:pt>
                <c:pt idx="4">
                  <c:v>1.1009271401622835</c:v>
                </c:pt>
                <c:pt idx="5">
                  <c:v>3.9965047239008356</c:v>
                </c:pt>
                <c:pt idx="6">
                  <c:v>1.2696522926672662</c:v>
                </c:pt>
                <c:pt idx="7">
                  <c:v>1.2570498328690038</c:v>
                </c:pt>
                <c:pt idx="8">
                  <c:v>5.0571446064675447</c:v>
                </c:pt>
                <c:pt idx="9">
                  <c:v>1.4949730814156315</c:v>
                </c:pt>
                <c:pt idx="10">
                  <c:v>7.4661529963475672</c:v>
                </c:pt>
                <c:pt idx="11">
                  <c:v>7.76477820224921</c:v>
                </c:pt>
                <c:pt idx="12">
                  <c:v>1.6259999999999999</c:v>
                </c:pt>
                <c:pt idx="13">
                  <c:v>4.0937567810643287</c:v>
                </c:pt>
                <c:pt idx="14">
                  <c:v>1.9965620934981505</c:v>
                </c:pt>
                <c:pt idx="15">
                  <c:v>3.0627395762350429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4-496A-9370-38794D0FC8D5}"/>
            </c:ext>
          </c:extLst>
        </c:ser>
        <c:ser>
          <c:idx val="1"/>
          <c:order val="1"/>
          <c:tx>
            <c:strRef>
              <c:f>'Matrix Data'!$D$46</c:f>
              <c:strCache>
                <c:ptCount val="1"/>
                <c:pt idx="0">
                  <c:v>1024x1024</c:v>
                </c:pt>
              </c:strCache>
            </c:strRef>
          </c:tx>
          <c:spPr>
            <a:pattFill prst="wdUpDiag">
              <a:fgClr>
                <a:srgbClr val="B42703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Data'!$B$47:$B$62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Data'!$D$47:$D$62</c:f>
              <c:numCache>
                <c:formatCode>General</c:formatCode>
                <c:ptCount val="16"/>
                <c:pt idx="0">
                  <c:v>4.589775408949107</c:v>
                </c:pt>
                <c:pt idx="1">
                  <c:v>3.4324551508709518</c:v>
                </c:pt>
                <c:pt idx="2">
                  <c:v>14.714312720190186</c:v>
                </c:pt>
                <c:pt idx="3">
                  <c:v>3.7576865311822831</c:v>
                </c:pt>
                <c:pt idx="4">
                  <c:v>1.1749329482541497</c:v>
                </c:pt>
                <c:pt idx="5">
                  <c:v>4.1528814659083206</c:v>
                </c:pt>
                <c:pt idx="6">
                  <c:v>1.3116957995762799</c:v>
                </c:pt>
                <c:pt idx="7">
                  <c:v>1.2470425471491247</c:v>
                </c:pt>
                <c:pt idx="8">
                  <c:v>6.1774768539677982</c:v>
                </c:pt>
                <c:pt idx="9">
                  <c:v>1.6027616188880975</c:v>
                </c:pt>
                <c:pt idx="10">
                  <c:v>9.6646134442540568</c:v>
                </c:pt>
                <c:pt idx="11">
                  <c:v>8.1587312857447145</c:v>
                </c:pt>
                <c:pt idx="12">
                  <c:v>1.8156827492258072</c:v>
                </c:pt>
                <c:pt idx="13">
                  <c:v>4.8818326898142912</c:v>
                </c:pt>
                <c:pt idx="14">
                  <c:v>1.9993997816487221</c:v>
                </c:pt>
                <c:pt idx="15">
                  <c:v>3.4057249323579923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4-496A-9370-38794D0FC8D5}"/>
            </c:ext>
          </c:extLst>
        </c:ser>
        <c:ser>
          <c:idx val="2"/>
          <c:order val="2"/>
          <c:tx>
            <c:strRef>
              <c:f>'Matrix Data'!$E$46</c:f>
              <c:strCache>
                <c:ptCount val="1"/>
                <c:pt idx="0">
                  <c:v>2048x2048</c:v>
                </c:pt>
              </c:strCache>
            </c:strRef>
          </c:tx>
          <c:spPr>
            <a:solidFill>
              <a:srgbClr val="000000">
                <a:alpha val="24706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Data'!$B$47:$B$62</c:f>
              <c:strCache>
                <c:ptCount val="16"/>
                <c:pt idx="0">
                  <c:v>Li</c:v>
                </c:pt>
                <c:pt idx="1">
                  <c:v>Eb</c:v>
                </c:pt>
                <c:pt idx="2">
                  <c:v>Cr </c:v>
                </c:pt>
                <c:pt idx="3">
                  <c:v>Fi </c:v>
                </c:pt>
                <c:pt idx="4">
                  <c:v>Th </c:v>
                </c:pt>
                <c:pt idx="5">
                  <c:v>Wi </c:v>
                </c:pt>
                <c:pt idx="6">
                  <c:v>As </c:v>
                </c:pt>
                <c:pt idx="7">
                  <c:v>Sc </c:v>
                </c:pt>
                <c:pt idx="8">
                  <c:v>Xe </c:v>
                </c:pt>
                <c:pt idx="9">
                  <c:v>2c </c:v>
                </c:pt>
                <c:pt idx="10">
                  <c:v>Qa </c:v>
                </c:pt>
                <c:pt idx="11">
                  <c:v>If </c:v>
                </c:pt>
                <c:pt idx="12">
                  <c:v>Mo </c:v>
                </c:pt>
                <c:pt idx="13">
                  <c:v>Te </c:v>
                </c:pt>
                <c:pt idx="14">
                  <c:v>At </c:v>
                </c:pt>
                <c:pt idx="15">
                  <c:v>GM</c:v>
                </c:pt>
              </c:strCache>
            </c:strRef>
          </c:cat>
          <c:val>
            <c:numRef>
              <c:f>'Matrix Data'!$E$47:$E$62</c:f>
              <c:numCache>
                <c:formatCode>General</c:formatCode>
                <c:ptCount val="16"/>
                <c:pt idx="0">
                  <c:v>4.814929142011473</c:v>
                </c:pt>
                <c:pt idx="1">
                  <c:v>3.4984980056853265</c:v>
                </c:pt>
                <c:pt idx="2">
                  <c:v>15.708552855595109</c:v>
                </c:pt>
                <c:pt idx="3">
                  <c:v>3.945065241238038</c:v>
                </c:pt>
                <c:pt idx="4">
                  <c:v>1.3152398874122089</c:v>
                </c:pt>
                <c:pt idx="5">
                  <c:v>4.2311313444401391</c:v>
                </c:pt>
                <c:pt idx="6">
                  <c:v>1.4424004915572513</c:v>
                </c:pt>
                <c:pt idx="7">
                  <c:v>1.2747146985326461</c:v>
                </c:pt>
                <c:pt idx="8">
                  <c:v>7.3690707628524503</c:v>
                </c:pt>
                <c:pt idx="9">
                  <c:v>1.8541569772849888</c:v>
                </c:pt>
                <c:pt idx="10">
                  <c:v>14.667657998606447</c:v>
                </c:pt>
                <c:pt idx="11">
                  <c:v>8.3353251519728424</c:v>
                </c:pt>
                <c:pt idx="12">
                  <c:v>2.2469718191889303</c:v>
                </c:pt>
                <c:pt idx="13">
                  <c:v>6.526302291380631</c:v>
                </c:pt>
                <c:pt idx="14">
                  <c:v>2.0011200202278552</c:v>
                </c:pt>
                <c:pt idx="15">
                  <c:v>3.8130003799496541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54-496A-9370-38794D0FC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SuiteSparse Random Matrices</a:t>
                </a:r>
              </a:p>
            </c:rich>
          </c:tx>
          <c:layout>
            <c:manualLayout>
              <c:xMode val="edge"/>
              <c:yMode val="edge"/>
              <c:x val="0.30981386408840039"/>
              <c:y val="0.897744219564868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Tensaurus</a:t>
                </a:r>
              </a:p>
            </c:rich>
          </c:tx>
          <c:layout>
            <c:manualLayout>
              <c:xMode val="edge"/>
              <c:yMode val="edge"/>
              <c:x val="2.0714924314263004E-3"/>
              <c:y val="9.71256766430001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3816801210938728"/>
          <c:y val="0.15639293843267912"/>
          <c:w val="0.81061420178499066"/>
          <c:h val="0.10768572101455617"/>
        </c:manualLayout>
      </c:layout>
      <c:overlay val="1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Row-Wise-Product-Based </a:t>
            </a:r>
            <a:r>
              <a:rPr lang="en-US" sz="1600" err="1"/>
              <a:t>SpMM</a:t>
            </a:r>
            <a:r>
              <a:rPr lang="en-US" sz="1600"/>
              <a:t> </a:t>
            </a:r>
          </a:p>
        </c:rich>
      </c:tx>
      <c:layout>
        <c:manualLayout>
          <c:xMode val="edge"/>
          <c:yMode val="edge"/>
          <c:x val="0.36744688235616918"/>
          <c:y val="9.7381744185335217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87505906315675"/>
          <c:y val="0.15190794614043229"/>
          <c:w val="0.81221272856461746"/>
          <c:h val="0.56120722086045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Data'!$AM$8</c:f>
              <c:strCache>
                <c:ptCount val="1"/>
                <c:pt idx="0">
                  <c:v>16x16 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Data'!$AL$9:$AL$21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GM</c:v>
                </c:pt>
              </c:strCache>
            </c:strRef>
          </c:cat>
          <c:val>
            <c:numRef>
              <c:f>'Matrix Data'!$AM$9:$AM$21</c:f>
              <c:numCache>
                <c:formatCode>General</c:formatCode>
                <c:ptCount val="13"/>
                <c:pt idx="0">
                  <c:v>6.3679678045760282</c:v>
                </c:pt>
                <c:pt idx="1">
                  <c:v>5.3260631774337899</c:v>
                </c:pt>
                <c:pt idx="2">
                  <c:v>5.6120839484946456</c:v>
                </c:pt>
                <c:pt idx="3">
                  <c:v>5.2632355564203595</c:v>
                </c:pt>
                <c:pt idx="4">
                  <c:v>2.5069411550373473</c:v>
                </c:pt>
                <c:pt idx="5">
                  <c:v>2.730255642651751</c:v>
                </c:pt>
                <c:pt idx="6">
                  <c:v>4.49306590960152</c:v>
                </c:pt>
                <c:pt idx="7">
                  <c:v>2.4120699187683408</c:v>
                </c:pt>
                <c:pt idx="8">
                  <c:v>3.8343298818725389</c:v>
                </c:pt>
                <c:pt idx="9">
                  <c:v>2.2852378348824494</c:v>
                </c:pt>
                <c:pt idx="10">
                  <c:v>5.4601686972820991</c:v>
                </c:pt>
                <c:pt idx="11">
                  <c:v>1.8137909451283121</c:v>
                </c:pt>
                <c:pt idx="12">
                  <c:v>3.6936567742664974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6A-4DC9-9BD1-2FBC3744BE5C}"/>
            </c:ext>
          </c:extLst>
        </c:ser>
        <c:ser>
          <c:idx val="1"/>
          <c:order val="1"/>
          <c:tx>
            <c:strRef>
              <c:f>'Matrix Data'!$AN$8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Data'!$AL$9:$AL$21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GM</c:v>
                </c:pt>
              </c:strCache>
            </c:strRef>
          </c:cat>
          <c:val>
            <c:numRef>
              <c:f>'Matrix Data'!$AN$9:$AN$21</c:f>
              <c:numCache>
                <c:formatCode>General</c:formatCode>
                <c:ptCount val="13"/>
                <c:pt idx="0">
                  <c:v>12.271129339387725</c:v>
                </c:pt>
                <c:pt idx="1">
                  <c:v>9.445505844417573</c:v>
                </c:pt>
                <c:pt idx="2">
                  <c:v>9.8151855741514531</c:v>
                </c:pt>
                <c:pt idx="3">
                  <c:v>9.4774588932727166</c:v>
                </c:pt>
                <c:pt idx="4">
                  <c:v>3.1822288633283526</c:v>
                </c:pt>
                <c:pt idx="5">
                  <c:v>3.552770298456521</c:v>
                </c:pt>
                <c:pt idx="6">
                  <c:v>7.4171596244131459</c:v>
                </c:pt>
                <c:pt idx="7">
                  <c:v>3.0099618397268526</c:v>
                </c:pt>
                <c:pt idx="8">
                  <c:v>5.6032217998419211</c:v>
                </c:pt>
                <c:pt idx="9">
                  <c:v>2.7698392704187031</c:v>
                </c:pt>
                <c:pt idx="10">
                  <c:v>9.1828024760832871</c:v>
                </c:pt>
                <c:pt idx="11">
                  <c:v>1.5051367664055477</c:v>
                </c:pt>
                <c:pt idx="12">
                  <c:v>5.3767528874573856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6A-4DC9-9BD1-2FBC3744BE5C}"/>
            </c:ext>
          </c:extLst>
        </c:ser>
        <c:ser>
          <c:idx val="2"/>
          <c:order val="2"/>
          <c:tx>
            <c:strRef>
              <c:f>'Matrix Data'!$AO$8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Data'!$AL$9:$AL$21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GM</c:v>
                </c:pt>
              </c:strCache>
            </c:strRef>
          </c:cat>
          <c:val>
            <c:numRef>
              <c:f>'Matrix Data'!$AO$9:$AO$21</c:f>
              <c:numCache>
                <c:formatCode>General</c:formatCode>
                <c:ptCount val="13"/>
                <c:pt idx="0">
                  <c:v>24.715331329238008</c:v>
                </c:pt>
                <c:pt idx="1">
                  <c:v>17.742005224754525</c:v>
                </c:pt>
                <c:pt idx="2">
                  <c:v>17.529823645296812</c:v>
                </c:pt>
                <c:pt idx="3">
                  <c:v>17.710225881829309</c:v>
                </c:pt>
                <c:pt idx="4">
                  <c:v>4.4320843451264871</c:v>
                </c:pt>
                <c:pt idx="5">
                  <c:v>4.8079966546577459</c:v>
                </c:pt>
                <c:pt idx="6">
                  <c:v>12.645450180072029</c:v>
                </c:pt>
                <c:pt idx="7">
                  <c:v>3.9472393874261149</c:v>
                </c:pt>
                <c:pt idx="8">
                  <c:v>7.9380141200854979</c:v>
                </c:pt>
                <c:pt idx="9">
                  <c:v>3.419995187680462</c:v>
                </c:pt>
                <c:pt idx="10">
                  <c:v>16.617565664902656</c:v>
                </c:pt>
                <c:pt idx="11">
                  <c:v>1.6456870852966632</c:v>
                </c:pt>
                <c:pt idx="12">
                  <c:v>8.3039596264663729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6A-4DC9-9BD1-2FBC3744B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BERT Blocks #</a:t>
                </a:r>
              </a:p>
            </c:rich>
          </c:tx>
          <c:layout>
            <c:manualLayout>
              <c:xMode val="edge"/>
              <c:yMode val="edge"/>
              <c:x val="0.483222500087303"/>
              <c:y val="0.89595364172244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Tensaurus</a:t>
                </a:r>
              </a:p>
            </c:rich>
          </c:tx>
          <c:layout>
            <c:manualLayout>
              <c:xMode val="edge"/>
              <c:yMode val="edge"/>
              <c:x val="1.7720901811461371E-2"/>
              <c:y val="0.171218215439541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5251977858532069"/>
          <c:y val="0.17921124864552598"/>
          <c:w val="0.11979526197672538"/>
          <c:h val="0.33451783940091251"/>
        </c:manualLayout>
      </c:layout>
      <c:overlay val="1"/>
      <c:spPr>
        <a:solidFill>
          <a:sysClr val="window" lastClr="FFFFFF"/>
        </a:solidFill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Dot-Product-Based SpMM </a:t>
            </a:r>
          </a:p>
        </c:rich>
      </c:tx>
      <c:layout>
        <c:manualLayout>
          <c:xMode val="edge"/>
          <c:yMode val="edge"/>
          <c:x val="0.38853686574365415"/>
          <c:y val="5.17901235826531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2264860931655"/>
          <c:y val="0.16538257280000343"/>
          <c:w val="0.81662049703561745"/>
          <c:h val="0.51751224654173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'Matrix Data'!$AT$8</c:f>
              <c:strCache>
                <c:ptCount val="1"/>
                <c:pt idx="0">
                  <c:v>16x16 </c:v>
                </c:pt>
              </c:strCache>
            </c:strRef>
          </c:tx>
          <c:spPr>
            <a:pattFill prst="wdDnDiag">
              <a:fgClr>
                <a:srgbClr val="008F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Data'!$AS$9:$AS$21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GM</c:v>
                </c:pt>
              </c:strCache>
            </c:strRef>
          </c:cat>
          <c:val>
            <c:numRef>
              <c:f>'Matrix Data'!$AT$9:$AT$21</c:f>
              <c:numCache>
                <c:formatCode>General</c:formatCode>
                <c:ptCount val="13"/>
                <c:pt idx="0">
                  <c:v>23.921087439844651</c:v>
                </c:pt>
                <c:pt idx="1">
                  <c:v>19.352663329908182</c:v>
                </c:pt>
                <c:pt idx="2">
                  <c:v>20.341251004503917</c:v>
                </c:pt>
                <c:pt idx="3">
                  <c:v>18.91900569149195</c:v>
                </c:pt>
                <c:pt idx="4">
                  <c:v>6.9262525050100203</c:v>
                </c:pt>
                <c:pt idx="5">
                  <c:v>7.9071178162051448</c:v>
                </c:pt>
                <c:pt idx="6">
                  <c:v>15.677600539204674</c:v>
                </c:pt>
                <c:pt idx="7">
                  <c:v>6.4958108280525666</c:v>
                </c:pt>
                <c:pt idx="8">
                  <c:v>12.689988333090273</c:v>
                </c:pt>
                <c:pt idx="9">
                  <c:v>5.9336249316566434</c:v>
                </c:pt>
                <c:pt idx="10">
                  <c:v>19.447340674789128</c:v>
                </c:pt>
                <c:pt idx="11">
                  <c:v>3.1361360317129146</c:v>
                </c:pt>
                <c:pt idx="12">
                  <c:v>11.348504364534573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E-45AB-8DEB-EC9080BF4858}"/>
            </c:ext>
          </c:extLst>
        </c:ser>
        <c:ser>
          <c:idx val="1"/>
          <c:order val="1"/>
          <c:tx>
            <c:strRef>
              <c:f>'Matrix Data'!$AU$8</c:f>
              <c:strCache>
                <c:ptCount val="1"/>
                <c:pt idx="0">
                  <c:v>32x32</c:v>
                </c:pt>
              </c:strCache>
            </c:strRef>
          </c:tx>
          <c:spPr>
            <a:pattFill prst="pct75">
              <a:fgClr>
                <a:srgbClr val="929000"/>
              </a:fgClr>
              <a:bgClr>
                <a:sysClr val="windowText" lastClr="00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Data'!$AS$9:$AS$21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GM</c:v>
                </c:pt>
              </c:strCache>
            </c:strRef>
          </c:cat>
          <c:val>
            <c:numRef>
              <c:f>'Matrix Data'!$AU$9:$AU$21</c:f>
              <c:numCache>
                <c:formatCode>General</c:formatCode>
                <c:ptCount val="13"/>
                <c:pt idx="0">
                  <c:v>65.583894829354037</c:v>
                </c:pt>
                <c:pt idx="1">
                  <c:v>49.550382910116888</c:v>
                </c:pt>
                <c:pt idx="2">
                  <c:v>51.114294013809129</c:v>
                </c:pt>
                <c:pt idx="3">
                  <c:v>49.5925377020288</c:v>
                </c:pt>
                <c:pt idx="4">
                  <c:v>13.533794349654238</c:v>
                </c:pt>
                <c:pt idx="5">
                  <c:v>15.65975198149342</c:v>
                </c:pt>
                <c:pt idx="6">
                  <c:v>37.760610328638499</c:v>
                </c:pt>
                <c:pt idx="7">
                  <c:v>12.499899578228559</c:v>
                </c:pt>
                <c:pt idx="8">
                  <c:v>27.178365764612895</c:v>
                </c:pt>
                <c:pt idx="9">
                  <c:v>11.141280798105507</c:v>
                </c:pt>
                <c:pt idx="10">
                  <c:v>47.298818232976927</c:v>
                </c:pt>
                <c:pt idx="11">
                  <c:v>3.5405804546038269</c:v>
                </c:pt>
                <c:pt idx="12">
                  <c:v>24.270925827846309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2E-45AB-8DEB-EC9080BF4858}"/>
            </c:ext>
          </c:extLst>
        </c:ser>
        <c:ser>
          <c:idx val="2"/>
          <c:order val="2"/>
          <c:tx>
            <c:strRef>
              <c:f>'Matrix Data'!$AV$8</c:f>
              <c:strCache>
                <c:ptCount val="1"/>
                <c:pt idx="0">
                  <c:v>64x64</c:v>
                </c:pt>
              </c:strCache>
            </c:strRef>
          </c:tx>
          <c:spPr>
            <a:pattFill prst="wdUpDiag">
              <a:fgClr>
                <a:srgbClr val="945200"/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'Matrix Data'!$AS$9:$AS$21</c:f>
              <c:strCach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GM</c:v>
                </c:pt>
              </c:strCache>
            </c:strRef>
          </c:cat>
          <c:val>
            <c:numRef>
              <c:f>'Matrix Data'!$AV$9:$AV$21</c:f>
              <c:numCache>
                <c:formatCode>General</c:formatCode>
                <c:ptCount val="13"/>
                <c:pt idx="0">
                  <c:v>160.70258789700694</c:v>
                </c:pt>
                <c:pt idx="1">
                  <c:v>113.72473200612558</c:v>
                </c:pt>
                <c:pt idx="2">
                  <c:v>112.03930597422325</c:v>
                </c:pt>
                <c:pt idx="3">
                  <c:v>113.27962612662735</c:v>
                </c:pt>
                <c:pt idx="4">
                  <c:v>25.047889834936832</c:v>
                </c:pt>
                <c:pt idx="5">
                  <c:v>27.516823211528564</c:v>
                </c:pt>
                <c:pt idx="6">
                  <c:v>79.799447779111645</c:v>
                </c:pt>
                <c:pt idx="7">
                  <c:v>21.580131649650724</c:v>
                </c:pt>
                <c:pt idx="8">
                  <c:v>48.420979338040027</c:v>
                </c:pt>
                <c:pt idx="9">
                  <c:v>18.210017645171639</c:v>
                </c:pt>
                <c:pt idx="10">
                  <c:v>105.87039374666213</c:v>
                </c:pt>
                <c:pt idx="11">
                  <c:v>6.2053562842581016</c:v>
                </c:pt>
                <c:pt idx="12">
                  <c:v>48.25685901652313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2E-45AB-8DEB-EC9080BF4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540807567"/>
        <c:axId val="1540806607"/>
      </c:barChart>
      <c:catAx>
        <c:axId val="1540807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BERT Blocks #</a:t>
                </a:r>
              </a:p>
            </c:rich>
          </c:tx>
          <c:layout>
            <c:manualLayout>
              <c:xMode val="edge"/>
              <c:yMode val="edge"/>
              <c:x val="0.46430133719699623"/>
              <c:y val="0.833052077745510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6607"/>
        <c:crosses val="autoZero"/>
        <c:auto val="1"/>
        <c:lblAlgn val="ctr"/>
        <c:lblOffset val="100"/>
        <c:noMultiLvlLbl val="0"/>
      </c:catAx>
      <c:valAx>
        <c:axId val="1540806607"/>
        <c:scaling>
          <c:orientation val="minMax"/>
          <c:max val="1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ExTensor</a:t>
                </a:r>
              </a:p>
            </c:rich>
          </c:tx>
          <c:layout>
            <c:manualLayout>
              <c:xMode val="edge"/>
              <c:yMode val="edge"/>
              <c:x val="1.4234309867947966E-2"/>
              <c:y val="0.159478715176542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807567"/>
        <c:crosses val="autoZero"/>
        <c:crossBetween val="between"/>
        <c:majorUnit val="50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4178357548930649"/>
          <c:y val="0.1855584857106263"/>
          <c:w val="0.11449450846269024"/>
          <c:h val="0.34128744499707131"/>
        </c:manualLayout>
      </c:layout>
      <c:overlay val="1"/>
      <c:spPr>
        <a:solidFill>
          <a:sysClr val="window" lastClr="FFFFFF"/>
        </a:solidFill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'New Random Matrices with NNZ&lt;1'!$I$26</c:f>
              <c:strCache>
                <c:ptCount val="1"/>
                <c:pt idx="0">
                  <c:v>128x128</c:v>
                </c:pt>
              </c:strCache>
            </c:strRef>
          </c:tx>
          <c:spPr>
            <a:pattFill prst="pct30">
              <a:fgClr>
                <a:srgbClr val="0070C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'New Random Matrices with NNZ&lt;1'!$H$27:$H$31</c:f>
              <c:numCache>
                <c:formatCode>General</c:formatCode>
                <c:ptCount val="5"/>
                <c:pt idx="0">
                  <c:v>3.0000000000000001E-3</c:v>
                </c:pt>
                <c:pt idx="1">
                  <c:v>5.0000000000000001E-3</c:v>
                </c:pt>
                <c:pt idx="2">
                  <c:v>8.0000000000000002E-3</c:v>
                </c:pt>
                <c:pt idx="3">
                  <c:v>0.01</c:v>
                </c:pt>
                <c:pt idx="4">
                  <c:v>0.03</c:v>
                </c:pt>
              </c:numCache>
            </c:numRef>
          </c:cat>
          <c:val>
            <c:numRef>
              <c:f>'New Random Matrices with NNZ&lt;1'!$I$27:$I$31</c:f>
              <c:numCache>
                <c:formatCode>General</c:formatCode>
                <c:ptCount val="5"/>
                <c:pt idx="0">
                  <c:v>1.9</c:v>
                </c:pt>
                <c:pt idx="1">
                  <c:v>2.2000000000000002</c:v>
                </c:pt>
                <c:pt idx="2">
                  <c:v>2.7</c:v>
                </c:pt>
                <c:pt idx="3">
                  <c:v>3.1</c:v>
                </c:pt>
                <c:pt idx="4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4-49E6-8474-6E27CAC0C9D0}"/>
            </c:ext>
          </c:extLst>
        </c:ser>
        <c:ser>
          <c:idx val="2"/>
          <c:order val="1"/>
          <c:tx>
            <c:strRef>
              <c:f>'New Random Matrices with NNZ&lt;1'!$J$26</c:f>
              <c:strCache>
                <c:ptCount val="1"/>
                <c:pt idx="0">
                  <c:v>256x256</c:v>
                </c:pt>
              </c:strCache>
            </c:strRef>
          </c:tx>
          <c:spPr>
            <a:pattFill prst="lgCheck">
              <a:fgClr>
                <a:srgbClr val="00B0F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'New Random Matrices with NNZ&lt;1'!$H$27:$H$31</c:f>
              <c:numCache>
                <c:formatCode>General</c:formatCode>
                <c:ptCount val="5"/>
                <c:pt idx="0">
                  <c:v>3.0000000000000001E-3</c:v>
                </c:pt>
                <c:pt idx="1">
                  <c:v>5.0000000000000001E-3</c:v>
                </c:pt>
                <c:pt idx="2">
                  <c:v>8.0000000000000002E-3</c:v>
                </c:pt>
                <c:pt idx="3">
                  <c:v>0.01</c:v>
                </c:pt>
                <c:pt idx="4">
                  <c:v>0.03</c:v>
                </c:pt>
              </c:numCache>
            </c:numRef>
          </c:cat>
          <c:val>
            <c:numRef>
              <c:f>'New Random Matrices with NNZ&lt;1'!$J$27:$J$31</c:f>
              <c:numCache>
                <c:formatCode>General</c:formatCode>
                <c:ptCount val="5"/>
                <c:pt idx="0">
                  <c:v>1.8</c:v>
                </c:pt>
                <c:pt idx="1">
                  <c:v>2.6</c:v>
                </c:pt>
                <c:pt idx="2">
                  <c:v>4</c:v>
                </c:pt>
                <c:pt idx="3">
                  <c:v>4.9000000000000004</c:v>
                </c:pt>
                <c:pt idx="4">
                  <c:v>13.7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F4-49E6-8474-6E27CAC0C9D0}"/>
            </c:ext>
          </c:extLst>
        </c:ser>
        <c:ser>
          <c:idx val="3"/>
          <c:order val="2"/>
          <c:tx>
            <c:strRef>
              <c:f>'New Random Matrices with NNZ&lt;1'!$K$26</c:f>
              <c:strCache>
                <c:ptCount val="1"/>
                <c:pt idx="0">
                  <c:v>512x512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'New Random Matrices with NNZ&lt;1'!$H$27:$H$31</c:f>
              <c:numCache>
                <c:formatCode>General</c:formatCode>
                <c:ptCount val="5"/>
                <c:pt idx="0">
                  <c:v>3.0000000000000001E-3</c:v>
                </c:pt>
                <c:pt idx="1">
                  <c:v>5.0000000000000001E-3</c:v>
                </c:pt>
                <c:pt idx="2">
                  <c:v>8.0000000000000002E-3</c:v>
                </c:pt>
                <c:pt idx="3">
                  <c:v>0.01</c:v>
                </c:pt>
                <c:pt idx="4">
                  <c:v>0.03</c:v>
                </c:pt>
              </c:numCache>
            </c:numRef>
          </c:cat>
          <c:val>
            <c:numRef>
              <c:f>'New Random Matrices with NNZ&lt;1'!$K$27:$K$31</c:f>
              <c:numCache>
                <c:formatCode>General</c:formatCode>
                <c:ptCount val="5"/>
                <c:pt idx="0">
                  <c:v>3</c:v>
                </c:pt>
                <c:pt idx="1">
                  <c:v>4.9000000000000004</c:v>
                </c:pt>
                <c:pt idx="2">
                  <c:v>7.7</c:v>
                </c:pt>
                <c:pt idx="3">
                  <c:v>9.4</c:v>
                </c:pt>
                <c:pt idx="4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F4-49E6-8474-6E27CAC0C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364512"/>
        <c:axId val="1146366432"/>
      </c:barChart>
      <c:catAx>
        <c:axId val="1146364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>
                    <a:solidFill>
                      <a:schemeClr val="tx1"/>
                    </a:solidFill>
                  </a:rPr>
                  <a:t>Density(%)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366432"/>
        <c:crosses val="autoZero"/>
        <c:auto val="1"/>
        <c:lblAlgn val="ctr"/>
        <c:lblOffset val="100"/>
        <c:noMultiLvlLbl val="0"/>
      </c:catAx>
      <c:valAx>
        <c:axId val="1146366432"/>
        <c:scaling>
          <c:orientation val="minMax"/>
        </c:scaling>
        <c:delete val="0"/>
        <c:axPos val="l"/>
        <c:majorGridlines>
          <c:spPr>
            <a:ln w="222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>
                    <a:solidFill>
                      <a:schemeClr val="tx1"/>
                    </a:solidFill>
                  </a:rPr>
                  <a:t>Mispredictions (%)</a:t>
                </a:r>
              </a:p>
            </c:rich>
          </c:tx>
          <c:layout>
            <c:manualLayout>
              <c:xMode val="edge"/>
              <c:yMode val="edge"/>
              <c:x val="5.0446623624581357E-4"/>
              <c:y val="5.866960394132534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364512"/>
        <c:crosses val="autoZero"/>
        <c:crossBetween val="between"/>
      </c:valAx>
      <c:spPr>
        <a:noFill/>
        <a:ln w="19050">
          <a:solidFill>
            <a:srgbClr val="000000"/>
          </a:solidFill>
        </a:ln>
        <a:effectLst/>
      </c:spPr>
    </c:plotArea>
    <c:legend>
      <c:legendPos val="l"/>
      <c:layout>
        <c:manualLayout>
          <c:xMode val="edge"/>
          <c:yMode val="edge"/>
          <c:x val="0.13682677626979423"/>
          <c:y val="9.5390235079544569E-2"/>
          <c:w val="0.4476790135490511"/>
          <c:h val="9.2102424444138464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18217307296479"/>
          <c:y val="0.17234954554041856"/>
          <c:w val="0.52961766809625321"/>
          <c:h val="0.5854988559793447"/>
        </c:manualLayout>
      </c:layout>
      <c:lineChart>
        <c:grouping val="standard"/>
        <c:varyColors val="0"/>
        <c:ser>
          <c:idx val="1"/>
          <c:order val="0"/>
          <c:tx>
            <c:strRef>
              <c:f>'New Matrices Data for the paper'!$AG$165</c:f>
              <c:strCache>
                <c:ptCount val="1"/>
                <c:pt idx="0">
                  <c:v>Memory Accesses Ratio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'New Matrices Data for the paper'!$AF$166:$AF$181</c:f>
              <c:numCache>
                <c:formatCode>General</c:formatCode>
                <c:ptCount val="16"/>
                <c:pt idx="0">
                  <c:v>0.5</c:v>
                </c:pt>
                <c:pt idx="1">
                  <c:v>3.9</c:v>
                </c:pt>
                <c:pt idx="2">
                  <c:v>4.2</c:v>
                </c:pt>
                <c:pt idx="3">
                  <c:v>4.2</c:v>
                </c:pt>
                <c:pt idx="4">
                  <c:v>4.5</c:v>
                </c:pt>
                <c:pt idx="5">
                  <c:v>5.8</c:v>
                </c:pt>
                <c:pt idx="6">
                  <c:v>5.8</c:v>
                </c:pt>
                <c:pt idx="7">
                  <c:v>7.2</c:v>
                </c:pt>
                <c:pt idx="8">
                  <c:v>7.3</c:v>
                </c:pt>
                <c:pt idx="9">
                  <c:v>7.4</c:v>
                </c:pt>
                <c:pt idx="10">
                  <c:v>8.6999999999999993</c:v>
                </c:pt>
                <c:pt idx="11">
                  <c:v>10.7</c:v>
                </c:pt>
                <c:pt idx="12">
                  <c:v>15.4</c:v>
                </c:pt>
                <c:pt idx="13">
                  <c:v>21.2</c:v>
                </c:pt>
                <c:pt idx="14">
                  <c:v>47</c:v>
                </c:pt>
                <c:pt idx="15">
                  <c:v>51.5</c:v>
                </c:pt>
              </c:numCache>
            </c:numRef>
          </c:cat>
          <c:val>
            <c:numRef>
              <c:f>'New Matrices Data for the paper'!$AG$166:$AG$181</c:f>
              <c:numCache>
                <c:formatCode>General</c:formatCode>
                <c:ptCount val="16"/>
                <c:pt idx="0">
                  <c:v>0.55387481546086037</c:v>
                </c:pt>
                <c:pt idx="1">
                  <c:v>0.54895814537571985</c:v>
                </c:pt>
                <c:pt idx="2">
                  <c:v>0.56826205309777122</c:v>
                </c:pt>
                <c:pt idx="3">
                  <c:v>0.48638500661224682</c:v>
                </c:pt>
                <c:pt idx="4">
                  <c:v>0.49037740649676115</c:v>
                </c:pt>
                <c:pt idx="5">
                  <c:v>0.5176146501644453</c:v>
                </c:pt>
                <c:pt idx="6">
                  <c:v>0.4789277408684951</c:v>
                </c:pt>
                <c:pt idx="7">
                  <c:v>0.49209788770964086</c:v>
                </c:pt>
                <c:pt idx="8">
                  <c:v>0.48089064938671744</c:v>
                </c:pt>
                <c:pt idx="9">
                  <c:v>0.46221474825228209</c:v>
                </c:pt>
                <c:pt idx="10">
                  <c:v>0.54418432252408999</c:v>
                </c:pt>
                <c:pt idx="11">
                  <c:v>0.47162475018082289</c:v>
                </c:pt>
                <c:pt idx="12">
                  <c:v>0.48226416355883095</c:v>
                </c:pt>
                <c:pt idx="13">
                  <c:v>0.47219847526356773</c:v>
                </c:pt>
                <c:pt idx="14">
                  <c:v>0.40464887561390622</c:v>
                </c:pt>
                <c:pt idx="15">
                  <c:v>0.4029214677373581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72-4EC8-8250-AF1A45F9F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2784575"/>
        <c:axId val="1122785055"/>
      </c:lineChart>
      <c:lineChart>
        <c:grouping val="standard"/>
        <c:varyColors val="0"/>
        <c:ser>
          <c:idx val="2"/>
          <c:order val="1"/>
          <c:tx>
            <c:strRef>
              <c:f>'New Matrices Data for the paper'!$AH$165</c:f>
              <c:strCache>
                <c:ptCount val="1"/>
                <c:pt idx="0">
                  <c:v>Operations Performed Ratio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'New Matrices Data for the paper'!$AF$166:$AF$181</c:f>
              <c:numCache>
                <c:formatCode>General</c:formatCode>
                <c:ptCount val="16"/>
                <c:pt idx="0">
                  <c:v>0.5</c:v>
                </c:pt>
                <c:pt idx="1">
                  <c:v>3.9</c:v>
                </c:pt>
                <c:pt idx="2">
                  <c:v>4.2</c:v>
                </c:pt>
                <c:pt idx="3">
                  <c:v>4.2</c:v>
                </c:pt>
                <c:pt idx="4">
                  <c:v>4.5</c:v>
                </c:pt>
                <c:pt idx="5">
                  <c:v>5.8</c:v>
                </c:pt>
                <c:pt idx="6">
                  <c:v>5.8</c:v>
                </c:pt>
                <c:pt idx="7">
                  <c:v>7.2</c:v>
                </c:pt>
                <c:pt idx="8">
                  <c:v>7.3</c:v>
                </c:pt>
                <c:pt idx="9">
                  <c:v>7.4</c:v>
                </c:pt>
                <c:pt idx="10">
                  <c:v>8.6999999999999993</c:v>
                </c:pt>
                <c:pt idx="11">
                  <c:v>10.7</c:v>
                </c:pt>
                <c:pt idx="12">
                  <c:v>15.4</c:v>
                </c:pt>
                <c:pt idx="13">
                  <c:v>21.2</c:v>
                </c:pt>
                <c:pt idx="14">
                  <c:v>47</c:v>
                </c:pt>
                <c:pt idx="15">
                  <c:v>51.5</c:v>
                </c:pt>
              </c:numCache>
            </c:numRef>
          </c:cat>
          <c:val>
            <c:numRef>
              <c:f>'New Matrices Data for the paper'!$AH$166:$AH$181</c:f>
              <c:numCache>
                <c:formatCode>General</c:formatCode>
                <c:ptCount val="16"/>
                <c:pt idx="0">
                  <c:v>0.8525060116991604</c:v>
                </c:pt>
                <c:pt idx="1">
                  <c:v>0.78192361725960191</c:v>
                </c:pt>
                <c:pt idx="2">
                  <c:v>0.71119486995463954</c:v>
                </c:pt>
                <c:pt idx="3">
                  <c:v>0.8629540448031453</c:v>
                </c:pt>
                <c:pt idx="4">
                  <c:v>0.86614251269183429</c:v>
                </c:pt>
                <c:pt idx="5">
                  <c:v>0.68409228604502903</c:v>
                </c:pt>
                <c:pt idx="6">
                  <c:v>0.83493335799795021</c:v>
                </c:pt>
                <c:pt idx="7">
                  <c:v>0.86488996282674557</c:v>
                </c:pt>
                <c:pt idx="8">
                  <c:v>0.65033907851059813</c:v>
                </c:pt>
                <c:pt idx="9">
                  <c:v>0.76112978176858603</c:v>
                </c:pt>
                <c:pt idx="10">
                  <c:v>0.68226727473150828</c:v>
                </c:pt>
                <c:pt idx="11">
                  <c:v>0.74564505751968246</c:v>
                </c:pt>
                <c:pt idx="12">
                  <c:v>0.64536554206625529</c:v>
                </c:pt>
                <c:pt idx="13">
                  <c:v>0.69226179490698425</c:v>
                </c:pt>
                <c:pt idx="14">
                  <c:v>0.4588794107439581</c:v>
                </c:pt>
                <c:pt idx="15">
                  <c:v>0.47325505479663693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72-4EC8-8250-AF1A45F9F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6274784"/>
        <c:axId val="1696260864"/>
      </c:lineChart>
      <c:catAx>
        <c:axId val="112278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785055"/>
        <c:crosses val="autoZero"/>
        <c:auto val="1"/>
        <c:lblAlgn val="ctr"/>
        <c:lblOffset val="100"/>
        <c:noMultiLvlLbl val="0"/>
      </c:catAx>
      <c:valAx>
        <c:axId val="1122785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784575"/>
        <c:crosses val="autoZero"/>
        <c:crossBetween val="between"/>
      </c:valAx>
      <c:valAx>
        <c:axId val="16962608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274784"/>
        <c:crosses val="max"/>
        <c:crossBetween val="between"/>
      </c:valAx>
      <c:catAx>
        <c:axId val="1696274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9626086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53788459255135"/>
          <c:y val="6.8225652702451192E-2"/>
          <c:w val="0.54306487534906001"/>
          <c:h val="0.6492590886247428"/>
        </c:manualLayout>
      </c:layout>
      <c:lineChart>
        <c:grouping val="standard"/>
        <c:varyColors val="0"/>
        <c:ser>
          <c:idx val="1"/>
          <c:order val="0"/>
          <c:tx>
            <c:strRef>
              <c:f>'New Matrices Data for the paper'!$AL$165</c:f>
              <c:strCache>
                <c:ptCount val="1"/>
                <c:pt idx="0">
                  <c:v>Memory Accesses Ratio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'New Matrices Data for the paper'!$AK$166:$AK$181</c:f>
              <c:numCache>
                <c:formatCode>General</c:formatCode>
                <c:ptCount val="16"/>
                <c:pt idx="0">
                  <c:v>0.3</c:v>
                </c:pt>
                <c:pt idx="1">
                  <c:v>3</c:v>
                </c:pt>
                <c:pt idx="2">
                  <c:v>3.4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4.7</c:v>
                </c:pt>
                <c:pt idx="6">
                  <c:v>5.9</c:v>
                </c:pt>
                <c:pt idx="7">
                  <c:v>7.2</c:v>
                </c:pt>
                <c:pt idx="8">
                  <c:v>8</c:v>
                </c:pt>
                <c:pt idx="9">
                  <c:v>10.7</c:v>
                </c:pt>
                <c:pt idx="10">
                  <c:v>11.3</c:v>
                </c:pt>
                <c:pt idx="11">
                  <c:v>13.9</c:v>
                </c:pt>
                <c:pt idx="12">
                  <c:v>15.7</c:v>
                </c:pt>
                <c:pt idx="13">
                  <c:v>32.5</c:v>
                </c:pt>
                <c:pt idx="14">
                  <c:v>42</c:v>
                </c:pt>
                <c:pt idx="15">
                  <c:v>42.5</c:v>
                </c:pt>
              </c:numCache>
            </c:numRef>
          </c:cat>
          <c:val>
            <c:numRef>
              <c:f>'New Matrices Data for the paper'!$AL$166:$AL$181</c:f>
              <c:numCache>
                <c:formatCode>General</c:formatCode>
                <c:ptCount val="16"/>
                <c:pt idx="0">
                  <c:v>0.55417019362990494</c:v>
                </c:pt>
                <c:pt idx="1">
                  <c:v>0.47804096481995378</c:v>
                </c:pt>
                <c:pt idx="2">
                  <c:v>0.54907869043864532</c:v>
                </c:pt>
                <c:pt idx="3">
                  <c:v>0.57461293972076466</c:v>
                </c:pt>
                <c:pt idx="4">
                  <c:v>0.4901783998382917</c:v>
                </c:pt>
                <c:pt idx="5">
                  <c:v>0.48407665149243034</c:v>
                </c:pt>
                <c:pt idx="6">
                  <c:v>0.52263728976445534</c:v>
                </c:pt>
                <c:pt idx="7">
                  <c:v>0.45764448487605186</c:v>
                </c:pt>
                <c:pt idx="8">
                  <c:v>0.47946744486031417</c:v>
                </c:pt>
                <c:pt idx="9">
                  <c:v>0.54596900735372111</c:v>
                </c:pt>
                <c:pt idx="10">
                  <c:v>0.48641077634743285</c:v>
                </c:pt>
                <c:pt idx="11">
                  <c:v>0.46266182984418708</c:v>
                </c:pt>
                <c:pt idx="12">
                  <c:v>0.48201637129811564</c:v>
                </c:pt>
                <c:pt idx="13">
                  <c:v>0.45815457998642301</c:v>
                </c:pt>
                <c:pt idx="14">
                  <c:v>0.4048867180855979</c:v>
                </c:pt>
                <c:pt idx="15">
                  <c:v>0.40239194236326781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A6-4E8B-8DA2-6C3C3CBDE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0274623"/>
        <c:axId val="1047966575"/>
      </c:lineChart>
      <c:lineChart>
        <c:grouping val="standard"/>
        <c:varyColors val="0"/>
        <c:ser>
          <c:idx val="2"/>
          <c:order val="1"/>
          <c:tx>
            <c:strRef>
              <c:f>'New Matrices Data for the paper'!$AM$165</c:f>
              <c:strCache>
                <c:ptCount val="1"/>
                <c:pt idx="0">
                  <c:v>Operations Performed Ratio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'New Matrices Data for the paper'!$AK$166:$AK$181</c:f>
              <c:numCache>
                <c:formatCode>General</c:formatCode>
                <c:ptCount val="16"/>
                <c:pt idx="0">
                  <c:v>0.3</c:v>
                </c:pt>
                <c:pt idx="1">
                  <c:v>3</c:v>
                </c:pt>
                <c:pt idx="2">
                  <c:v>3.4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4.7</c:v>
                </c:pt>
                <c:pt idx="6">
                  <c:v>5.9</c:v>
                </c:pt>
                <c:pt idx="7">
                  <c:v>7.2</c:v>
                </c:pt>
                <c:pt idx="8">
                  <c:v>8</c:v>
                </c:pt>
                <c:pt idx="9">
                  <c:v>10.7</c:v>
                </c:pt>
                <c:pt idx="10">
                  <c:v>11.3</c:v>
                </c:pt>
                <c:pt idx="11">
                  <c:v>13.9</c:v>
                </c:pt>
                <c:pt idx="12">
                  <c:v>15.7</c:v>
                </c:pt>
                <c:pt idx="13">
                  <c:v>32.5</c:v>
                </c:pt>
                <c:pt idx="14">
                  <c:v>42</c:v>
                </c:pt>
                <c:pt idx="15">
                  <c:v>42.5</c:v>
                </c:pt>
              </c:numCache>
            </c:numRef>
          </c:cat>
          <c:val>
            <c:numRef>
              <c:f>'New Matrices Data for the paper'!$AM$166:$AM$181</c:f>
              <c:numCache>
                <c:formatCode>General</c:formatCode>
                <c:ptCount val="16"/>
                <c:pt idx="0">
                  <c:v>0.85175230311125716</c:v>
                </c:pt>
                <c:pt idx="1">
                  <c:v>0.82827938488044772</c:v>
                </c:pt>
                <c:pt idx="2">
                  <c:v>0.77562479669108697</c:v>
                </c:pt>
                <c:pt idx="3">
                  <c:v>0.69156209619391862</c:v>
                </c:pt>
                <c:pt idx="4">
                  <c:v>0.8727962766123073</c:v>
                </c:pt>
                <c:pt idx="5">
                  <c:v>0.84697835335215199</c:v>
                </c:pt>
                <c:pt idx="6">
                  <c:v>0.6717115783583657</c:v>
                </c:pt>
                <c:pt idx="7">
                  <c:v>0.74395114545347574</c:v>
                </c:pt>
                <c:pt idx="8">
                  <c:v>0.62889653990818706</c:v>
                </c:pt>
                <c:pt idx="9">
                  <c:v>0.66521894848118124</c:v>
                </c:pt>
                <c:pt idx="10">
                  <c:v>0.80389265231692697</c:v>
                </c:pt>
                <c:pt idx="11">
                  <c:v>0.69169870576706538</c:v>
                </c:pt>
                <c:pt idx="12">
                  <c:v>0.63886083544014383</c:v>
                </c:pt>
                <c:pt idx="13">
                  <c:v>0.60942759228132715</c:v>
                </c:pt>
                <c:pt idx="14">
                  <c:v>0.46126616955549099</c:v>
                </c:pt>
                <c:pt idx="15">
                  <c:v>0.48326219288138439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A6-4E8B-8DA2-6C3C3CBDE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143856"/>
        <c:axId val="1157147392"/>
      </c:lineChart>
      <c:catAx>
        <c:axId val="630274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966575"/>
        <c:crosses val="autoZero"/>
        <c:auto val="1"/>
        <c:lblAlgn val="ctr"/>
        <c:lblOffset val="100"/>
        <c:noMultiLvlLbl val="0"/>
      </c:catAx>
      <c:valAx>
        <c:axId val="1047966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274623"/>
        <c:crosses val="autoZero"/>
        <c:crossBetween val="between"/>
      </c:valAx>
      <c:valAx>
        <c:axId val="11571473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143856"/>
        <c:crosses val="max"/>
        <c:crossBetween val="between"/>
      </c:valAx>
      <c:catAx>
        <c:axId val="116143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71473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11240303186541"/>
          <c:y val="6.5638114791220073E-2"/>
          <c:w val="0.56374009082953558"/>
          <c:h val="0.67811809420861535"/>
        </c:manualLayout>
      </c:layout>
      <c:lineChart>
        <c:grouping val="standard"/>
        <c:varyColors val="0"/>
        <c:ser>
          <c:idx val="1"/>
          <c:order val="0"/>
          <c:tx>
            <c:strRef>
              <c:f>'New Matrices Data for the paper'!$AQ$165</c:f>
              <c:strCache>
                <c:ptCount val="1"/>
                <c:pt idx="0">
                  <c:v>Memory Accesses Ratio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'New Matrices Data for the paper'!$AP$166:$AP$181</c:f>
              <c:numCache>
                <c:formatCode>General</c:formatCode>
                <c:ptCount val="16"/>
                <c:pt idx="0">
                  <c:v>0.2</c:v>
                </c:pt>
                <c:pt idx="1">
                  <c:v>2.7</c:v>
                </c:pt>
                <c:pt idx="2">
                  <c:v>3.1</c:v>
                </c:pt>
                <c:pt idx="3">
                  <c:v>4.2</c:v>
                </c:pt>
                <c:pt idx="4">
                  <c:v>6.2</c:v>
                </c:pt>
                <c:pt idx="5">
                  <c:v>6.5</c:v>
                </c:pt>
                <c:pt idx="6">
                  <c:v>7</c:v>
                </c:pt>
                <c:pt idx="7">
                  <c:v>8.1999999999999993</c:v>
                </c:pt>
                <c:pt idx="8">
                  <c:v>10.1</c:v>
                </c:pt>
                <c:pt idx="9">
                  <c:v>11.4</c:v>
                </c:pt>
                <c:pt idx="10">
                  <c:v>16.2</c:v>
                </c:pt>
                <c:pt idx="11">
                  <c:v>17.399999999999999</c:v>
                </c:pt>
                <c:pt idx="12">
                  <c:v>17.899999999999999</c:v>
                </c:pt>
                <c:pt idx="13">
                  <c:v>38.299999999999997</c:v>
                </c:pt>
                <c:pt idx="14">
                  <c:v>39.1</c:v>
                </c:pt>
                <c:pt idx="15">
                  <c:v>39.799999999999997</c:v>
                </c:pt>
              </c:numCache>
            </c:numRef>
          </c:cat>
          <c:val>
            <c:numRef>
              <c:f>'New Matrices Data for the paper'!$AQ$166:$AQ$181</c:f>
              <c:numCache>
                <c:formatCode>General</c:formatCode>
                <c:ptCount val="16"/>
                <c:pt idx="0">
                  <c:v>0.55432520941601438</c:v>
                </c:pt>
                <c:pt idx="1">
                  <c:v>0.57825374876305946</c:v>
                </c:pt>
                <c:pt idx="2">
                  <c:v>0.54905690469560509</c:v>
                </c:pt>
                <c:pt idx="3">
                  <c:v>0.48882538378453616</c:v>
                </c:pt>
                <c:pt idx="4">
                  <c:v>0.52572603901840553</c:v>
                </c:pt>
                <c:pt idx="5">
                  <c:v>0.4784211396019124</c:v>
                </c:pt>
                <c:pt idx="6">
                  <c:v>0.46351578230975526</c:v>
                </c:pt>
                <c:pt idx="7">
                  <c:v>0.44927258093207417</c:v>
                </c:pt>
                <c:pt idx="8">
                  <c:v>0.4779395692155981</c:v>
                </c:pt>
                <c:pt idx="9">
                  <c:v>0.54918463141083362</c:v>
                </c:pt>
                <c:pt idx="10">
                  <c:v>0.48161457829600141</c:v>
                </c:pt>
                <c:pt idx="11">
                  <c:v>0.47766290589712396</c:v>
                </c:pt>
                <c:pt idx="12">
                  <c:v>0.45288995751529143</c:v>
                </c:pt>
                <c:pt idx="13">
                  <c:v>0.40198238499051364</c:v>
                </c:pt>
                <c:pt idx="14">
                  <c:v>0.40499684960630378</c:v>
                </c:pt>
                <c:pt idx="15">
                  <c:v>0.41236491478011028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2C-4393-8099-C48EFEC73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2556959"/>
        <c:axId val="722555519"/>
      </c:lineChart>
      <c:lineChart>
        <c:grouping val="standard"/>
        <c:varyColors val="0"/>
        <c:ser>
          <c:idx val="2"/>
          <c:order val="1"/>
          <c:tx>
            <c:strRef>
              <c:f>'New Matrices Data for the paper'!$AR$165</c:f>
              <c:strCache>
                <c:ptCount val="1"/>
                <c:pt idx="0">
                  <c:v>Operations Performed Ratio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'New Matrices Data for the paper'!$AP$166:$AP$181</c:f>
              <c:numCache>
                <c:formatCode>General</c:formatCode>
                <c:ptCount val="16"/>
                <c:pt idx="0">
                  <c:v>0.2</c:v>
                </c:pt>
                <c:pt idx="1">
                  <c:v>2.7</c:v>
                </c:pt>
                <c:pt idx="2">
                  <c:v>3.1</c:v>
                </c:pt>
                <c:pt idx="3">
                  <c:v>4.2</c:v>
                </c:pt>
                <c:pt idx="4">
                  <c:v>6.2</c:v>
                </c:pt>
                <c:pt idx="5">
                  <c:v>6.5</c:v>
                </c:pt>
                <c:pt idx="6">
                  <c:v>7</c:v>
                </c:pt>
                <c:pt idx="7">
                  <c:v>8.1999999999999993</c:v>
                </c:pt>
                <c:pt idx="8">
                  <c:v>10.1</c:v>
                </c:pt>
                <c:pt idx="9">
                  <c:v>11.4</c:v>
                </c:pt>
                <c:pt idx="10">
                  <c:v>16.2</c:v>
                </c:pt>
                <c:pt idx="11">
                  <c:v>17.399999999999999</c:v>
                </c:pt>
                <c:pt idx="12">
                  <c:v>17.899999999999999</c:v>
                </c:pt>
                <c:pt idx="13">
                  <c:v>38.299999999999997</c:v>
                </c:pt>
                <c:pt idx="14">
                  <c:v>39.1</c:v>
                </c:pt>
                <c:pt idx="15">
                  <c:v>39.799999999999997</c:v>
                </c:pt>
              </c:numCache>
            </c:numRef>
          </c:cat>
          <c:val>
            <c:numRef>
              <c:f>'New Matrices Data for the paper'!$AR$166:$AR$181</c:f>
              <c:numCache>
                <c:formatCode>General</c:formatCode>
                <c:ptCount val="16"/>
                <c:pt idx="0">
                  <c:v>0.85134460259748379</c:v>
                </c:pt>
                <c:pt idx="1">
                  <c:v>0.6930978973078864</c:v>
                </c:pt>
                <c:pt idx="2">
                  <c:v>0.77243314100764537</c:v>
                </c:pt>
                <c:pt idx="3">
                  <c:v>0.86391405564347112</c:v>
                </c:pt>
                <c:pt idx="4">
                  <c:v>0.66078173433713805</c:v>
                </c:pt>
                <c:pt idx="5">
                  <c:v>0.80352738825764325</c:v>
                </c:pt>
                <c:pt idx="6">
                  <c:v>0.76658027702172726</c:v>
                </c:pt>
                <c:pt idx="7">
                  <c:v>0.70122774504494068</c:v>
                </c:pt>
                <c:pt idx="8">
                  <c:v>0.59878634687984555</c:v>
                </c:pt>
                <c:pt idx="9">
                  <c:v>0.64811969547840143</c:v>
                </c:pt>
                <c:pt idx="10">
                  <c:v>0.63249096907151869</c:v>
                </c:pt>
                <c:pt idx="11">
                  <c:v>0.72809886730511952</c:v>
                </c:pt>
                <c:pt idx="12">
                  <c:v>0.63553821267197064</c:v>
                </c:pt>
                <c:pt idx="13">
                  <c:v>0.48788939610050625</c:v>
                </c:pt>
                <c:pt idx="14">
                  <c:v>0.46276171135675936</c:v>
                </c:pt>
                <c:pt idx="15">
                  <c:v>0.48677312332316003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2C-4393-8099-C48EFEC73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1231456"/>
        <c:axId val="1781220416"/>
      </c:lineChart>
      <c:catAx>
        <c:axId val="72255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555519"/>
        <c:crosses val="autoZero"/>
        <c:auto val="1"/>
        <c:lblAlgn val="ctr"/>
        <c:lblOffset val="100"/>
        <c:noMultiLvlLbl val="0"/>
      </c:catAx>
      <c:valAx>
        <c:axId val="72255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556959"/>
        <c:crosses val="autoZero"/>
        <c:crossBetween val="between"/>
      </c:valAx>
      <c:valAx>
        <c:axId val="17812204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231456"/>
        <c:crosses val="max"/>
        <c:crossBetween val="between"/>
      </c:valAx>
      <c:catAx>
        <c:axId val="1781231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8122041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449A3500-DBE2-36D7-4A47-7B753B8F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706B309E-6C43-1951-AE75-705E49912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second is: having more than one partition of on-chip memory but an imperfect distribution of NNZ values, which reduces the </a:t>
            </a:r>
            <a:r>
              <a:rPr lang="en-US" b="1" dirty="0"/>
              <a:t>R </a:t>
            </a:r>
            <a:r>
              <a:rPr lang="en-US" b="1" dirty="0" err="1"/>
              <a:t>rx</a:t>
            </a:r>
            <a:r>
              <a:rPr lang="en-US" dirty="0"/>
              <a:t> time but does not completely solve the problem</a:t>
            </a: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1618943E-203F-B3FB-2F2A-C04AA92DE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645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2A514AE6-2A0B-69BE-C2A3-7DECB5D9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006D271F-C379-1F3E-B2C4-BBA471EAC9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third is: A perfect distribution of NNZ values to as many partitions as they need, which minimizes the </a:t>
            </a:r>
            <a:r>
              <a:rPr lang="en-US" b="1"/>
              <a:t>R </a:t>
            </a:r>
            <a:r>
              <a:rPr lang="en-US" b="1" err="1"/>
              <a:t>rx</a:t>
            </a:r>
            <a:r>
              <a:rPr lang="en-US" b="1"/>
              <a:t> </a:t>
            </a:r>
            <a:r>
              <a:rPr lang="en-US"/>
              <a:t>and results in a more balanced pipeline.</a:t>
            </a: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E007BB61-CA02-D9BA-E79D-60F91E9B94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329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A3137863-68CD-4555-DB28-3CF46028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9B71FD2A-0750-4C17-683C-DAECFABAB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38A042FC-3606-915B-EB08-6548F4BB91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98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BCF63A84-B074-CC6A-0CD0-4A6E3C25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DAF95FE6-A593-FCA2-631F-1D06229D0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5AF24863-373A-7B7B-AB1E-5EC7C9D1D4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048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D93BC5C5-6000-FCC0-BE75-6FBDA0B29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62EE3CF2-37C2-FACA-3E61-B898758C80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Here in this graph, we ran experiments on </a:t>
            </a:r>
            <a:r>
              <a:rPr lang="en-US" dirty="0" err="1"/>
              <a:t>suitesparse</a:t>
            </a:r>
            <a:r>
              <a:rPr lang="en-US" dirty="0"/>
              <a:t> matrices. The goal was to find out what %age of rows in a matrix mimic their last </a:t>
            </a:r>
            <a:r>
              <a:rPr lang="en-US" dirty="0" err="1"/>
              <a:t>neighbours</a:t>
            </a:r>
            <a:r>
              <a:rPr lang="en-US" dirty="0"/>
              <a:t> in terms of non-zero values. </a:t>
            </a:r>
            <a:br>
              <a:rPr lang="en-US" dirty="0"/>
            </a:br>
            <a:r>
              <a:rPr lang="en-US" dirty="0"/>
              <a:t>We also observed that the resemblance is most pronounced when u=1. </a:t>
            </a: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EAE03EE7-3434-B711-404D-AC866A8080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40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BD043BDB-256E-5909-04D3-B15F6E0B5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6C3C7AAC-CD91-214C-A958-5D075DE889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F48A2416-2A67-1A4F-C7AD-B54EB71A45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3130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00094683-88BB-D87C-ED73-90CAAC5CF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D5552DC6-2284-CF9F-B8E7-C8B552D2B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dirty="0">
                <a:latin typeface="Univers  "/>
              </a:rPr>
              <a:t>To enable fine-grained load imbalance, Pipirima predicts the NNZ values for the current block based on history of the previous blocks. The predictions are just like branch predictors where the outcome of a branch is predicted based on the direction of previous branch</a:t>
            </a: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53D72619-E937-2ECB-EC20-7A826CD2F2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866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4AB4AEB9-56AB-4A63-5C2E-BC6199356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6AF325C2-833A-AEA9-D420-58043D6872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D/R Matrix Predictor: </a:t>
            </a:r>
            <a:r>
              <a:rPr lang="en-US" sz="1200" dirty="0">
                <a:effectLst/>
                <a:latin typeface="TrebuchetMS" panose="020B0703020202090204" pitchFamily="34" charset="0"/>
              </a:rPr>
              <a:t>Each possibility is represented by 1 state, stored in 1-bit register.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effectLst/>
                <a:latin typeface="TrebuchetMS" panose="020B0703020202090204" pitchFamily="34" charset="0"/>
              </a:rPr>
              <a:t>NNZ/row: </a:t>
            </a:r>
            <a:r>
              <a:rPr lang="en-US" sz="1200" dirty="0">
                <a:effectLst/>
                <a:latin typeface="Univers  "/>
              </a:rPr>
              <a:t>Each possibility is represented by 1 state. For an </a:t>
            </a:r>
            <a:r>
              <a:rPr lang="en-US" sz="1200" dirty="0" err="1">
                <a:effectLst/>
                <a:latin typeface="Univers  "/>
              </a:rPr>
              <a:t>nxm</a:t>
            </a:r>
            <a:r>
              <a:rPr lang="en-US" sz="1200" dirty="0">
                <a:effectLst/>
                <a:latin typeface="Univers  "/>
              </a:rPr>
              <a:t> matrix, states are stored in ln(m)-bit register.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effectLst/>
              <a:latin typeface="Univers  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effectLst/>
              <a:latin typeface="Univers  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keep the states of the predictor updated, we need to verify whether a prediction was correct or not and change the state accordingly if needed.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I</a:t>
            </a:r>
            <a:r>
              <a:rPr lang="en-US" dirty="0"/>
              <a:t>n a diagonal matrix the consecutive values in the column indices and row offset arrays have a difference of 1 and the size of these arrays is equal to n for an n × n matrix. Pipirima exploits these simple properties to inspect the predictions.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prediction=1 (i.e., diagonal), it flushes the pipeline, resets the values sent to compute units, sets the state register to 0 (random), triggers the NNZ/row Predictor and gets the correct data from the memory for the Prediction Inspector</a:t>
            </a: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prediction=0 (i.e., random), it flushes the pipeline, resets the values sent to the NNZ/row Predictor, sets the state register to 1 (diagonal), signals the memory controller, and sends values to the compute unit directly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NNZ/row Prediction Inspector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The mechanism of this inspector is simple, too, as the number of non-zeros for a row in a block can be calculated easily based on the offsets.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If the comparison is true, this signifies a correct prediction, hence no change in the state.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A misprediction by the the NNZ/row predictor does not cause any changes in the functionality as it only defines the load distribution.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Therefore, an NNZ/row misprediction only leads to a less than optimal performance and detecting such a misprediction only requires updating the state for the next predictions.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en-US" sz="1200" dirty="0"/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339B4180-DCBE-AAFD-19FA-DA747DC23C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6003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5D850677-9A05-EA59-7F25-AA26D391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34C490ED-E658-E4E2-C5A2-1F1DCD7721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05EC3264-4926-F2AB-6E4B-06BBA3AE0D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28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8AF9F2D-62B1-34EA-56A0-EA31DDBC2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A2CAD6FF-D65B-BC7E-133F-6D5B0A7E58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5CAF772C-129A-E674-8EE9-B18FAAC8B9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311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0E7246F3-9934-285D-4509-D7CB17FD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Google Shape;106;p4:notes">
                <a:extLst>
                  <a:ext uri="{FF2B5EF4-FFF2-40B4-BE49-F238E27FC236}">
                    <a16:creationId xmlns:a16="http://schemas.microsoft.com/office/drawing/2014/main" id="{463AA132-A3E5-3430-1C7C-AE56601C38B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200" b="1" dirty="0">
                    <a:effectLst/>
                    <a:latin typeface="Univers  "/>
                  </a:rPr>
                  <a:t>Compressed Data memory</a:t>
                </a:r>
              </a:p>
              <a:p>
                <a:r>
                  <a:rPr lang="en-US" sz="1200" dirty="0">
                    <a:effectLst/>
                    <a:latin typeface="Univers  "/>
                  </a:rPr>
                  <a:t>It is on-chip memory responsible for holding compressed sparse input data. </a:t>
                </a:r>
              </a:p>
              <a:p>
                <a:r>
                  <a:rPr lang="en-US" sz="1200" dirty="0">
                    <a:latin typeface="Univers  "/>
                  </a:rPr>
                  <a:t>	Upon receiving a command from the memory controller, it retrieves and dispatches the requested compressed data to the designated unit. </a:t>
                </a:r>
                <a:endParaRPr lang="en-US" sz="1200" dirty="0">
                  <a:effectLst/>
                  <a:latin typeface="Univers  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b="1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/>
                  <a:t>Dense Data Memory</a:t>
                </a:r>
                <a:br>
                  <a:rPr lang="en-US" b="1" dirty="0"/>
                </a:br>
                <a:endParaRPr lang="en-US" b="1" dirty="0"/>
              </a:p>
              <a:p>
                <a:r>
                  <a:rPr lang="en-US" sz="1200" dirty="0"/>
                  <a:t>It stores dense matrix or vector operand. It has n sets and m-size blocks to store an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× 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200" dirty="0"/>
                  <a:t> matrix tile. </a:t>
                </a:r>
              </a:p>
              <a:p>
                <a:r>
                  <a:rPr lang="en-US" sz="1200" dirty="0"/>
                  <a:t>Data is stored in row-major format to improve the spatial locality ensuring minimal memory misses.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06" name="Google Shape;106;p4:notes">
                <a:extLst>
                  <a:ext uri="{FF2B5EF4-FFF2-40B4-BE49-F238E27FC236}">
                    <a16:creationId xmlns:a16="http://schemas.microsoft.com/office/drawing/2014/main" id="{463AA132-A3E5-3430-1C7C-AE56601C38B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200" b="1">
                    <a:effectLst/>
                    <a:latin typeface="Univers  "/>
                  </a:rPr>
                  <a:t>Compressed Data memory</a:t>
                </a:r>
              </a:p>
              <a:p>
                <a:r>
                  <a:rPr lang="en-US" sz="1200">
                    <a:effectLst/>
                    <a:latin typeface="Univers  "/>
                  </a:rPr>
                  <a:t>It is on-chip memory responsible for holding compressed sparse input data. </a:t>
                </a:r>
              </a:p>
              <a:p>
                <a:r>
                  <a:rPr lang="en-US" sz="1200">
                    <a:latin typeface="Univers  "/>
                  </a:rPr>
                  <a:t>	Upon receiving a command from the memory controller, it retrieves and dispatches the requested compressed data to the designated unit. </a:t>
                </a:r>
                <a:endParaRPr lang="en-US" sz="1200">
                  <a:effectLst/>
                  <a:latin typeface="Univers  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/>
                  <a:t>Dense Data Memory</a:t>
                </a:r>
                <a:br>
                  <a:rPr lang="en-US" b="1"/>
                </a:br>
                <a:endParaRPr lang="en-US" b="1"/>
              </a:p>
              <a:p>
                <a:r>
                  <a:rPr lang="en-US" sz="1200"/>
                  <a:t>It stores dense matrix or vector operand. It has n sets and m-size blocks to store an</a:t>
                </a:r>
                <a:r>
                  <a:rPr lang="en-US" sz="1200" i="0">
                    <a:latin typeface="Cambria Math" panose="02040503050406030204" pitchFamily="18" charset="0"/>
                  </a:rPr>
                  <a:t> 𝑛</a:t>
                </a:r>
                <a:r>
                  <a:rPr lang="en-US" sz="1200" b="0" i="0">
                    <a:latin typeface="Cambria Math" panose="02040503050406030204" pitchFamily="18" charset="0"/>
                  </a:rPr>
                  <a:t>× </a:t>
                </a:r>
                <a:r>
                  <a:rPr lang="en-US" sz="1200" i="0">
                    <a:latin typeface="Cambria Math" panose="02040503050406030204" pitchFamily="18" charset="0"/>
                  </a:rPr>
                  <a:t>𝑚</a:t>
                </a:r>
                <a:r>
                  <a:rPr lang="en-US" sz="1200"/>
                  <a:t> matrix. </a:t>
                </a:r>
              </a:p>
              <a:p>
                <a:r>
                  <a:rPr lang="en-US" sz="1200"/>
                  <a:t>Data is stored in row-major format to improve the spatial locality ensuring minimal memory misses.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mc:Fallback>
      </mc:AlternateContent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3CDB05BC-4D58-E6E7-3556-A871D1F556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918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32488667-CFEE-FC24-63AB-2051B2EC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E84F3ED4-C0A1-1C41-E076-97A9A77111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6ACBDD93-CDDD-1139-09BC-A6C1C7DF3C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7851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8B3C2CD5-FCE3-D3A2-8658-480F1AAA6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2B3CA7B0-49B8-E0A7-D00C-2676389946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Dense matrix may have some zero values.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comparator in If-Mul unit checks if it’s the case. In case of a zero (checked by the comparator), the multiplication is skipped else multiplier unit is triggered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AC94F2B3-CE79-2EEC-3014-3BE14DB407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067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94B6FF11-1C1A-99C0-80CD-795774C19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95F61471-E991-0B00-47C4-7189253BF4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1485611D-2CEF-D64A-D2D8-F53174FB71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237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26E80E13-9D5F-77D2-A0DF-95795B74A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28471840-D5C6-1D3C-50EB-06CC2D0140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77D5C91F-DACE-BF26-5BE8-E4C810F329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8899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5ACFDD43-BA0C-B3A5-53B7-979AAA495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19C3354D-8BB0-7AF4-1C0F-8F12250136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0F8F10AC-24B7-735B-12A6-451DEB3A5E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301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51410B7E-724D-D48F-33CC-4A1CD9BC6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895E3FF4-1946-394D-66DC-BAE6CE4E97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623C005A-7DAD-0CE7-1E12-DC81D4F891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356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864C7462-DEAA-F946-25D4-16C620E95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148035B3-AA3C-EB47-B4AF-3AEC88240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03CC5546-88D5-655B-A187-B2C9F65351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103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5EBF41C8-1058-8922-318A-D9F4D9C6A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0217CFF6-1FBC-3D3C-23BE-E7942254B6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Workloads:</a:t>
            </a:r>
            <a:br>
              <a:rPr lang="en-US" b="1" dirty="0"/>
            </a:br>
            <a:r>
              <a:rPr lang="en-US" b="1" dirty="0" err="1"/>
              <a:t>SuiteSparse</a:t>
            </a:r>
            <a:r>
              <a:rPr lang="en-US" b="1" dirty="0"/>
              <a:t> Matrices: </a:t>
            </a:r>
            <a:r>
              <a:rPr lang="en-US" b="0" dirty="0"/>
              <a:t>We select a combination of random and diagonal matrices from </a:t>
            </a:r>
            <a:r>
              <a:rPr lang="en-US" b="0" dirty="0" err="1"/>
              <a:t>SuiteSparse</a:t>
            </a:r>
            <a:r>
              <a:rPr lang="en-US" b="0" dirty="0"/>
              <a:t> [6], with varying patterns of sparsity. The size of matrices range from 6M ×6M to 1k×1k. We break down, stream, and process these matrices into 512 × 512, 1024 × 1024, and 2048 × 2048partitions.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Synthetic Matrices: </a:t>
            </a:r>
            <a:r>
              <a:rPr lang="en-US" b="0" dirty="0"/>
              <a:t>To analyze the behavior of Pipirima on highly dense matrices to more precisely investigate its impact on metrics such as misprediction, we also use synthetic random matrices of size 4096 × 4096 with varying density.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Transformer Workloads: </a:t>
            </a:r>
            <a:r>
              <a:rPr lang="en-US" b="0" dirty="0"/>
              <a:t>To evaluate Pipirima for a wider range of applications, we use open source LLMs code to creates sparse matrices from the multi-head operations of transformer BERT trained on </a:t>
            </a:r>
            <a:r>
              <a:rPr lang="en-US" b="0" dirty="0" err="1"/>
              <a:t>SQuAD</a:t>
            </a:r>
            <a:r>
              <a:rPr lang="en-US" b="0" dirty="0"/>
              <a:t> v1.1. These matrices have a higher density (i.e., up to 32%) and are smaller than the </a:t>
            </a:r>
            <a:r>
              <a:rPr lang="en-US" b="0" dirty="0" err="1"/>
              <a:t>SuiteSparse</a:t>
            </a:r>
            <a:r>
              <a:rPr lang="en-US" b="0" dirty="0"/>
              <a:t> matrices</a:t>
            </a:r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64E260AD-0836-102C-FD76-2CB0F5CAC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421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8111C0C3-DFD5-5B15-31AC-648A22C3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091CF2F8-1C71-25E7-89C3-347BEBDC81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of the main reasons for achieving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performance improvements over baselines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is the parallel computational operations corresponding to each non-zero value.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prior knowledge of matrix partition structure – diagonal or random and NNZ values per row, allows us to distribute the multiplication operations among different IMUs– key benefit of predictions.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Pipirima also uses tiling that helps to further parallelize multiplication operations within each IMU at the expense of extra multipliers.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Tensuarus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also uses tiling mech-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anism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accelerate computations. This is the reason the speed up improvement over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Tensaurus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not as much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ExTensor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14E21B23-9A0D-C881-5D14-C2FB5A2545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702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9CC461F2-CD49-A76E-0265-B0346F2EA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D7DF1BA1-4F6C-593D-52F9-D5622F563B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>
                <a:effectLst/>
                <a:latin typeface="Univers" panose="020B0503020202020204" pitchFamily="34" charset="0"/>
              </a:rPr>
              <a:t>Over the years, sparse matrices have become crucial in various fields such as scientific computing, computer vision, transformers and recommendation systems.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/>
              <a:t>sparsity offers opportunities to eliminate unnecessary computations, storage, and data movement. For example, a bigger sparse matrix is compressed into several small matrices to save storage, data movement, and computations</a:t>
            </a:r>
            <a:endParaRPr lang="en-US">
              <a:effectLst/>
              <a:latin typeface="Univers" panose="020B0503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lang="en-US">
              <a:effectLst/>
              <a:latin typeface="Univers" panose="020B0503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lang="en-US">
              <a:effectLst/>
              <a:latin typeface="Univers" panose="020B05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D0777F37-DDE5-4CEF-21B0-FCBEB8857B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943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F37569F8-AB60-22BB-8A8F-ACCCAD8C1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7E770F98-2B00-0541-1FF5-B7F0851C0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5D9A37D1-374C-0B41-3447-FF0DF29520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469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58D76444-C06D-1E2E-D8FD-AA1D7CBAE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ECAC2267-8200-96EC-C891-1E951787E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 the increasing density, percentage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mispredic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tions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increase due to the increased probability of different NNZ values in consecutive rows and decreased row homo-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geneity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score.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percentage misprediction increases with the increasing partition sizes too. This is due to the increased number of allowed states for the NNZ/row Predictor state register, making the system vulnerable to more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mispre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dictions.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7DB87F2C-9CFD-83B9-0D06-39AB390906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12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5DFC9F13-CC4F-28B9-AA9B-A74FA1DDA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6728D20F-4112-D3C1-A6E7-2F308A1094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 ratio less than 1 signifies more overhead of prediction components, and greater than 1 signifies more overhead in traditional decompression.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25E67EB0-4B62-6485-2E48-98BC189121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0345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7A7CF23D-0DF3-B4F5-651E-A8E01FE0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2A664FFE-91C9-B0E0-BFEB-4DC0361D7F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54E82A0F-1293-99C8-A9F2-4E23E3C48A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290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FD500AD-9AFC-E696-2617-3F077757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71314E47-9C9F-82C6-4C85-C88555E9D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5E78D13D-8E48-BBCA-827A-B8D16F8C2F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0668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720D614F-B28E-35DE-1BE5-E200CBB6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C554BB3E-50B0-4A66-704A-ED542E05E5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7701F29C-8FE7-A673-EFA7-A12E958C95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904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D6F744AF-3429-C88E-364B-3B114CBAA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D01B90BD-2C5B-D6F7-D79D-465743902F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0B9CE7C3-ADBB-C72A-FBFE-03DB41C4D5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46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8B7BC223-D3A9-0A2F-36AE-82C5CE36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8A9F453C-D03A-690B-B3D4-60AAC5CC68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B37C9113-A434-CF70-00E3-B152827F66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706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D8575BBE-90D6-AB63-3179-35C92187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2CBA8843-AD6F-04D4-C853-B63829BED7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CB5C32D0-4AC2-6A0B-1A6D-D456F71210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292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A2C941EB-758B-9F66-88CC-CB97D814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E4CB5484-5B79-9020-B798-5C8E496AF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040BAF29-DF78-530B-D8AD-E12B884A59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659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C338DC02-7E46-80FD-7945-E88B8732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C3A64557-B06E-11A6-8882-F5D33F0541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19E920FE-73ED-F0D5-A51E-EE721E7709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7780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11FC8575-08EE-D183-6A39-B659CDE7A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D1BF338D-FBBB-C64B-EB20-2829BC0888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152AD3B7-FCBD-4482-F8C5-956616DD35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526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EEFD7999-0807-F1C7-2383-AF4FDB134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A83F2E25-365E-861B-90E5-143DA5CF2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keep the states of the predictor updated, we need to verify whether a prediction was correct or not and change the state accordingly if needed.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I</a:t>
            </a:r>
            <a:r>
              <a:rPr lang="en-US" dirty="0"/>
              <a:t>n a diagonal matrix the consecutive values in the column indices and row offset arrays have a difference of 1 and the size of these arrays is equal to n for an n × n matrix. Pipirima exploits these simple properties to inspect the predictions.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The prediction verification process is performed in a pipeline with three stages; compute, compare, and output. In the compute stage, the subtraction operation is done and the compare stage compares it with the D/R Matrix Prediction.</a:t>
            </a:r>
            <a:br>
              <a:rPr lang="en-US" sz="1200" dirty="0"/>
            </a:br>
            <a:endParaRPr lang="en-US" sz="12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prediction=1 (i.e., diagonal), it flushes the pipeline, resets the values sent to compute units, sets the state register to 0 (random), triggers the NNZ/row Predictor and gets the correct data from the memory for the Prediction Inspector</a:t>
            </a: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prediction=0 (i.e., random), it flushes the pipeline, resets the values sent to the NNZ/row Predictor, sets the state register to 1 (diagonal), signals the memory controller, and sends values to the compute unit directly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The mechanism of this inspector is simple, too, as the number of non-zeros for a row in a block can be calculated easily based on the offsets.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If the comparison is true, this signifies a correct prediction, hence no change in the state.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A misprediction by the </a:t>
            </a:r>
            <a:r>
              <a:rPr lang="en-US" dirty="0" err="1"/>
              <a:t>the</a:t>
            </a:r>
            <a:r>
              <a:rPr lang="en-US" dirty="0"/>
              <a:t> NNZ/row predictor does not cause any changes in the functionality as it only defines the load distribution.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Therefore, an NNZ/row misprediction only leads to a less than optimal performance and detecting such a misprediction only requires updating the state for the next predictions.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en-US" sz="1200" dirty="0"/>
            </a:br>
            <a:endParaRPr lang="en-US"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46B72C66-EEED-45A9-E2E3-30FF9BF8FD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7827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0A1B926D-2A80-7111-7C5D-FAF0A58B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4EB0649E-180B-AA5A-2AE1-18FCD01EF8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B95F6966-CA35-3D0E-0C85-0872ED764B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49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7E75B747-82BF-9596-1043-31AF5E29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770A48A7-F090-3A9F-EF23-9E69DDD37E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effectLst/>
              <a:latin typeface="Univers" panose="020B0503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lang="en-US">
              <a:effectLst/>
              <a:latin typeface="Univers" panose="020B05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3693318D-6B37-3D78-E1E5-AC46B7653B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58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BBFC98BF-DBF3-9C40-63D2-2E0919E7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028A16BE-4968-62F5-F759-4A25ABF1D8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latin typeface="Univers" panose="020B0503020202020204" pitchFamily="34" charset="0"/>
              </a:rPr>
              <a:t>Common Compression Formats:</a:t>
            </a:r>
          </a:p>
          <a:p>
            <a:r>
              <a:rPr lang="en-US" dirty="0">
                <a:latin typeface="Univers" panose="020B0503020202020204" pitchFamily="34" charset="0"/>
              </a:rPr>
              <a:t>Coordinate List (</a:t>
            </a:r>
            <a:r>
              <a:rPr lang="en-US" b="1" dirty="0">
                <a:latin typeface="Univers" panose="020B0503020202020204" pitchFamily="34" charset="0"/>
              </a:rPr>
              <a:t>COO</a:t>
            </a:r>
            <a:r>
              <a:rPr lang="en-US" dirty="0">
                <a:latin typeface="Univers" panose="020B0503020202020204" pitchFamily="34" charset="0"/>
              </a:rPr>
              <a:t>)</a:t>
            </a:r>
          </a:p>
          <a:p>
            <a:r>
              <a:rPr lang="en-US" dirty="0">
                <a:latin typeface="Univers" panose="020B0503020202020204" pitchFamily="34" charset="0"/>
              </a:rPr>
              <a:t>ELLPACK (</a:t>
            </a:r>
            <a:r>
              <a:rPr lang="en-US" b="1" dirty="0">
                <a:latin typeface="Univers" panose="020B0503020202020204" pitchFamily="34" charset="0"/>
              </a:rPr>
              <a:t>ELL</a:t>
            </a:r>
            <a:r>
              <a:rPr lang="en-US" dirty="0">
                <a:latin typeface="Univers" panose="020B0503020202020204" pitchFamily="34" charset="0"/>
              </a:rPr>
              <a:t>)</a:t>
            </a:r>
          </a:p>
          <a:p>
            <a:r>
              <a:rPr lang="en-US" dirty="0">
                <a:latin typeface="Univers" panose="020B0503020202020204" pitchFamily="34" charset="0"/>
              </a:rPr>
              <a:t>Block Sparse Row (</a:t>
            </a:r>
            <a:r>
              <a:rPr lang="en-US" b="1" dirty="0">
                <a:latin typeface="Univers" panose="020B0503020202020204" pitchFamily="34" charset="0"/>
              </a:rPr>
              <a:t>BSR</a:t>
            </a:r>
            <a:r>
              <a:rPr lang="en-US" dirty="0">
                <a:latin typeface="Univers" panose="020B0503020202020204" pitchFamily="34" charset="0"/>
              </a:rPr>
              <a:t>)</a:t>
            </a:r>
          </a:p>
          <a:p>
            <a:r>
              <a:rPr lang="en-US" dirty="0">
                <a:latin typeface="Univers" panose="020B0503020202020204" pitchFamily="34" charset="0"/>
              </a:rPr>
              <a:t>Compressed Sparse Column (</a:t>
            </a:r>
            <a:r>
              <a:rPr lang="en-US" b="1" dirty="0">
                <a:latin typeface="Univers" panose="020B0503020202020204" pitchFamily="34" charset="0"/>
              </a:rPr>
              <a:t>CSC</a:t>
            </a:r>
            <a:r>
              <a:rPr lang="en-US" dirty="0">
                <a:latin typeface="Univers" panose="020B0503020202020204" pitchFamily="34" charset="0"/>
              </a:rPr>
              <a:t>)</a:t>
            </a:r>
          </a:p>
          <a:p>
            <a:r>
              <a:rPr lang="en-US" dirty="0">
                <a:latin typeface="Univers" panose="020B0503020202020204" pitchFamily="34" charset="0"/>
              </a:rPr>
              <a:t>Compressed Sparse Row (</a:t>
            </a:r>
            <a:r>
              <a:rPr lang="en-US" b="1" dirty="0">
                <a:latin typeface="Univers" panose="020B0503020202020204" pitchFamily="34" charset="0"/>
              </a:rPr>
              <a:t>CSR</a:t>
            </a:r>
            <a:r>
              <a:rPr lang="en-US" dirty="0">
                <a:latin typeface="Univers" panose="020B0503020202020204" pitchFamily="34" charset="0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D55C8059-367A-556E-4D27-332AF401ED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57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04F5787-43CD-AABE-2862-9AF01AA0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>
            <a:extLst>
              <a:ext uri="{FF2B5EF4-FFF2-40B4-BE49-F238E27FC236}">
                <a16:creationId xmlns:a16="http://schemas.microsoft.com/office/drawing/2014/main" id="{9692B5BD-6B8A-B56B-BB90-B0E14FBA5C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FBD6DCD5-FAE8-444B-7F7D-13A446D489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95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FB7476C8-E24D-974A-5F11-68763DC7E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CA40A443-6B61-4B44-EF36-016261E1C5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effectLst/>
                <a:latin typeface="Univers" panose="020B0503020202020204" pitchFamily="34" charset="0"/>
              </a:rPr>
              <a:t>Existing sparse kernel accelerators offer methods ranging from new microarchitectural supports for sparsity to enhancing memory bandwidth utilization.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/>
              <a:t>Extensor: Proposes a hierarchical elimination of computation in sparse environments by identifying multiplication cases where both operands are non-zero, thus avoiding unnecessary data transfers</a:t>
            </a:r>
            <a:br>
              <a:rPr lang="en-US" dirty="0"/>
            </a:br>
            <a:r>
              <a:rPr lang="en-US" dirty="0" err="1"/>
              <a:t>Tensaurus</a:t>
            </a:r>
            <a:r>
              <a:rPr lang="en-US" dirty="0"/>
              <a:t>: Employs a novel format for accessing sparse data in a vectorized and streaming manner, optimizing memory bandwidth usage by splitting dense vectors into tiles.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addition to kernel-specific accelerators, domain-specific accelerators are also proposed that deals with sparse data such as scientific computing and machine learning.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However, there are evident drawbacks in these accelerators…..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0B8DF39D-051E-D42D-3E3A-D760E24EEE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331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7ED09CD1-C307-8B0B-FC3C-E87A6A22D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64F817A4-50FD-10F9-974A-A3BD1A7844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Here, we assume that we have a streaming accelerator including a pipeline buffer.</a:t>
            </a:r>
            <a:br>
              <a:rPr lang="en-US"/>
            </a:br>
            <a:r>
              <a:rPr lang="en-US"/>
              <a:t>To process a sparse matrix such as the one shown in Figure 2, for each row, we need to first read the NNZ elements from the on-chip buffer and then perform the computation of that row where R </a:t>
            </a:r>
            <a:r>
              <a:rPr lang="en-US" err="1"/>
              <a:t>rx</a:t>
            </a:r>
            <a:r>
              <a:rPr lang="en-US"/>
              <a:t> and C </a:t>
            </a:r>
            <a:r>
              <a:rPr lang="en-US" err="1"/>
              <a:t>rx</a:t>
            </a:r>
            <a:r>
              <a:rPr lang="en-US"/>
              <a:t> are pipelined.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Given such a pipeline there are three cases. The first is: having only one partition of on-chip memory, which serializes reading the NNZ values. This is inefficient and does not offer any kind of parallelism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493E2489-F9F9-32E0-D6A9-6EEA6A428C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608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1" descr="A blue and purple background with orange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1"/>
          <p:cNvSpPr txBox="1">
            <a:spLocks noGrp="1"/>
          </p:cNvSpPr>
          <p:nvPr>
            <p:ph type="ctrTitle"/>
          </p:nvPr>
        </p:nvSpPr>
        <p:spPr>
          <a:xfrm>
            <a:off x="1524000" y="76763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ubTitle" idx="1"/>
          </p:nvPr>
        </p:nvSpPr>
        <p:spPr>
          <a:xfrm>
            <a:off x="1524000" y="324730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546" y="4903071"/>
            <a:ext cx="4272916" cy="179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1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896" y="6089190"/>
            <a:ext cx="3886200" cy="54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4" descr="A black and pink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5808"/>
          <a:stretch/>
        </p:blipFill>
        <p:spPr>
          <a:xfrm flipH="1">
            <a:off x="0" y="0"/>
            <a:ext cx="12192000" cy="18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63463" y="2104373"/>
            <a:ext cx="11365350" cy="354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title"/>
          </p:nvPr>
        </p:nvSpPr>
        <p:spPr>
          <a:xfrm>
            <a:off x="395221" y="0"/>
            <a:ext cx="114335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6" y="5784981"/>
            <a:ext cx="1074540" cy="107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0" descr="A black and pink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5808"/>
          <a:stretch/>
        </p:blipFill>
        <p:spPr>
          <a:xfrm flipH="1">
            <a:off x="0" y="-1"/>
            <a:ext cx="12192000" cy="18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463463" y="2104373"/>
            <a:ext cx="11365350" cy="354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" name="Google Shape;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6" y="5784981"/>
            <a:ext cx="1074540" cy="107454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3" descr="A white background with orange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5346" y="-4763"/>
            <a:ext cx="70078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395222" y="457200"/>
            <a:ext cx="437680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>
            <a:spLocks noGrp="1"/>
          </p:cNvSpPr>
          <p:nvPr>
            <p:ph type="pic" idx="2"/>
          </p:nvPr>
        </p:nvSpPr>
        <p:spPr>
          <a:xfrm>
            <a:off x="6439945" y="-123824"/>
            <a:ext cx="8132264" cy="7073900"/>
          </a:xfrm>
          <a:prstGeom prst="hexagon">
            <a:avLst>
              <a:gd name="adj" fmla="val 25000"/>
              <a:gd name="vf" fmla="val 115470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3"/>
          <p:cNvSpPr txBox="1">
            <a:spLocks noGrp="1"/>
          </p:cNvSpPr>
          <p:nvPr>
            <p:ph type="body" idx="1"/>
          </p:nvPr>
        </p:nvSpPr>
        <p:spPr>
          <a:xfrm>
            <a:off x="395222" y="2057400"/>
            <a:ext cx="437680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" name="Google Shape;31;p13"/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6" y="5784981"/>
            <a:ext cx="1074540" cy="107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26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-101600" y="1198320"/>
            <a:ext cx="123952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4400" dirty="0"/>
              <a:t>Pipirima: Predicting Patterns in Sparsity to Accelerate Matrix Algebra </a:t>
            </a:r>
            <a:endParaRPr sz="4400"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2854082"/>
            <a:ext cx="9144000" cy="827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Ubaid Bakhtiar, </a:t>
            </a:r>
            <a:r>
              <a:rPr lang="en-US"/>
              <a:t>Donghyeon</a:t>
            </a:r>
            <a:r>
              <a:rPr lang="en-US" dirty="0"/>
              <a:t> Joo, Bahar Asgari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{ubaidb,dhjoo98,bahar}@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umd.edu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BF33FBE-8E7C-6C1E-CD2D-4741DC3C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354"/>
          <a:stretch/>
        </p:blipFill>
        <p:spPr>
          <a:xfrm>
            <a:off x="4765346" y="3775781"/>
            <a:ext cx="1103001" cy="1056018"/>
          </a:xfrm>
          <a:prstGeom prst="rect">
            <a:avLst/>
          </a:prstGeom>
        </p:spPr>
      </p:pic>
      <p:sp>
        <p:nvSpPr>
          <p:cNvPr id="8" name="Google Shape;91;p1">
            <a:extLst>
              <a:ext uri="{FF2B5EF4-FFF2-40B4-BE49-F238E27FC236}">
                <a16:creationId xmlns:a16="http://schemas.microsoft.com/office/drawing/2014/main" id="{A7E67C57-A205-2E67-70E3-627DDF5CA833}"/>
              </a:ext>
            </a:extLst>
          </p:cNvPr>
          <p:cNvSpPr txBox="1">
            <a:spLocks/>
          </p:cNvSpPr>
          <p:nvPr/>
        </p:nvSpPr>
        <p:spPr>
          <a:xfrm>
            <a:off x="4171126" y="4831799"/>
            <a:ext cx="2327645" cy="827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Maryland</a:t>
            </a:r>
          </a:p>
        </p:txBody>
      </p:sp>
      <p:pic>
        <p:nvPicPr>
          <p:cNvPr id="10" name="Picture 9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48AF74C6-5B09-F7EA-7AD6-1331C0DD9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38" y="3217879"/>
            <a:ext cx="2152857" cy="1613920"/>
          </a:xfrm>
          <a:prstGeom prst="rect">
            <a:avLst/>
          </a:prstGeom>
        </p:spPr>
      </p:pic>
      <p:sp>
        <p:nvSpPr>
          <p:cNvPr id="11" name="Google Shape;91;p1">
            <a:extLst>
              <a:ext uri="{FF2B5EF4-FFF2-40B4-BE49-F238E27FC236}">
                <a16:creationId xmlns:a16="http://schemas.microsoft.com/office/drawing/2014/main" id="{D955120D-3857-0153-74F7-8C9B46D6743F}"/>
              </a:ext>
            </a:extLst>
          </p:cNvPr>
          <p:cNvSpPr txBox="1">
            <a:spLocks/>
          </p:cNvSpPr>
          <p:nvPr/>
        </p:nvSpPr>
        <p:spPr>
          <a:xfrm>
            <a:off x="6498771" y="4781655"/>
            <a:ext cx="2955314" cy="827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Architecture &amp; Systems 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28B5DB89-BBCB-A371-8A71-2ECABBBE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9B7E2177-8BEE-EDB0-F248-57D650249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06" y="-3516"/>
            <a:ext cx="12116464" cy="129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>
                <a:latin typeface="Univers Condensed"/>
              </a:rPr>
              <a:t>Fine-grained Load Imbalance: Imperfect Distribution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249DD749-1B86-0FF5-6CEF-7C127DE8B7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5C46FC6-B5BB-6AF7-9F7F-9F6B50B1372C}"/>
              </a:ext>
            </a:extLst>
          </p:cNvPr>
          <p:cNvSpPr txBox="1"/>
          <p:nvPr/>
        </p:nvSpPr>
        <p:spPr>
          <a:xfrm>
            <a:off x="5569195" y="4992545"/>
            <a:ext cx="5634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/>
            <a:r>
              <a:rPr lang="en-US" sz="2000" b="1" dirty="0">
                <a:effectLst/>
                <a:latin typeface="Univers" panose="020B0503020202020204" pitchFamily="34" charset="0"/>
              </a:rPr>
              <a:t>Sub-par parallelism due to non-zero distribution among two memor</a:t>
            </a:r>
            <a:r>
              <a:rPr lang="en-US" sz="2000" b="1" dirty="0">
                <a:latin typeface="Univers" panose="020B0503020202020204" pitchFamily="34" charset="0"/>
              </a:rPr>
              <a:t>y partitions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7B9322-24DA-9ACF-B825-431EC0351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530441"/>
              </p:ext>
            </p:extLst>
          </p:nvPr>
        </p:nvGraphicFramePr>
        <p:xfrm>
          <a:off x="5767156" y="3348643"/>
          <a:ext cx="2107810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07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Read r0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Comp r0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05C3C5-E7B4-0ADC-5AE4-4EBDBC277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228589"/>
              </p:ext>
            </p:extLst>
          </p:nvPr>
        </p:nvGraphicFramePr>
        <p:xfrm>
          <a:off x="7171796" y="3779315"/>
          <a:ext cx="2107810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07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Read r2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Comp r2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5E3F2F-E79F-0EC1-F4B1-D1CD340B4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179158"/>
              </p:ext>
            </p:extLst>
          </p:nvPr>
        </p:nvGraphicFramePr>
        <p:xfrm>
          <a:off x="9982211" y="4648233"/>
          <a:ext cx="1405207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07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Read r5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E419FD-CA6D-077A-F734-83C45D9EE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832023"/>
              </p:ext>
            </p:extLst>
          </p:nvPr>
        </p:nvGraphicFramePr>
        <p:xfrm>
          <a:off x="8577003" y="4221590"/>
          <a:ext cx="2107810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07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Read r3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Comp r3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11824B-F818-BD4E-91EA-F23F808EB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08409"/>
              </p:ext>
            </p:extLst>
          </p:nvPr>
        </p:nvGraphicFramePr>
        <p:xfrm>
          <a:off x="5766024" y="3020755"/>
          <a:ext cx="562139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7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734812717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072132730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586283065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640143454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507640746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642627693"/>
                    </a:ext>
                  </a:extLst>
                </a:gridCol>
              </a:tblGrid>
              <a:tr h="149131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8 …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5463E0-8966-5C4B-B9B1-7027FE0B6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598961"/>
              </p:ext>
            </p:extLst>
          </p:nvPr>
        </p:nvGraphicFramePr>
        <p:xfrm>
          <a:off x="5448712" y="4197238"/>
          <a:ext cx="163172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44">
                  <a:extLst>
                    <a:ext uri="{9D8B030D-6E8A-4147-A177-3AD203B41FA5}">
                      <a16:colId xmlns:a16="http://schemas.microsoft.com/office/drawing/2014/main" val="388733908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133368385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235099424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016536901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824310995"/>
                    </a:ext>
                  </a:extLst>
                </a:gridCol>
              </a:tblGrid>
              <a:tr h="2228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60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0AEFB65-A9E8-F699-3BCC-CB2DADA24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122568"/>
              </p:ext>
            </p:extLst>
          </p:nvPr>
        </p:nvGraphicFramePr>
        <p:xfrm>
          <a:off x="5448712" y="4595809"/>
          <a:ext cx="1631720" cy="28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44">
                  <a:extLst>
                    <a:ext uri="{9D8B030D-6E8A-4147-A177-3AD203B41FA5}">
                      <a16:colId xmlns:a16="http://schemas.microsoft.com/office/drawing/2014/main" val="388733908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133368385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235099424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016536901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824310995"/>
                    </a:ext>
                  </a:extLst>
                </a:gridCol>
              </a:tblGrid>
              <a:tr h="28385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6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A2C08B-69DF-BB56-7107-33A4D374DD40}"/>
              </a:ext>
            </a:extLst>
          </p:cNvPr>
          <p:cNvSpPr txBox="1"/>
          <p:nvPr/>
        </p:nvSpPr>
        <p:spPr>
          <a:xfrm>
            <a:off x="4856448" y="2954958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Cycles: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6815BC-036D-F7D9-8FC9-027523F33318}"/>
              </a:ext>
            </a:extLst>
          </p:cNvPr>
          <p:cNvSpPr txBox="1"/>
          <p:nvPr/>
        </p:nvSpPr>
        <p:spPr>
          <a:xfrm>
            <a:off x="4447885" y="4172666"/>
            <a:ext cx="1121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Partition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4A4CC-E82E-0290-818F-A4107489360E}"/>
              </a:ext>
            </a:extLst>
          </p:cNvPr>
          <p:cNvSpPr txBox="1"/>
          <p:nvPr/>
        </p:nvSpPr>
        <p:spPr>
          <a:xfrm>
            <a:off x="4447884" y="4541998"/>
            <a:ext cx="112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Partition 2</a:t>
            </a:r>
          </a:p>
        </p:txBody>
      </p:sp>
      <p:sp>
        <p:nvSpPr>
          <p:cNvPr id="16" name="Google Shape;110;p4">
            <a:extLst>
              <a:ext uri="{FF2B5EF4-FFF2-40B4-BE49-F238E27FC236}">
                <a16:creationId xmlns:a16="http://schemas.microsoft.com/office/drawing/2014/main" id="{5ED7F80E-5F23-5940-3D18-B66F29A674EE}"/>
              </a:ext>
            </a:extLst>
          </p:cNvPr>
          <p:cNvSpPr txBox="1">
            <a:spLocks/>
          </p:cNvSpPr>
          <p:nvPr/>
        </p:nvSpPr>
        <p:spPr>
          <a:xfrm>
            <a:off x="206829" y="1473879"/>
            <a:ext cx="618226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dirty="0">
                <a:latin typeface="Univers" panose="020B0503020202020204" pitchFamily="34" charset="0"/>
              </a:rPr>
              <a:t>Distribution of non-zero values across on-chip memory is important to ensure minimal load imbalance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49D045-0ACC-AE2F-0E89-0C43088B1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93288"/>
              </p:ext>
            </p:extLst>
          </p:nvPr>
        </p:nvGraphicFramePr>
        <p:xfrm>
          <a:off x="1242783" y="2808545"/>
          <a:ext cx="293011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68">
                  <a:extLst>
                    <a:ext uri="{9D8B030D-6E8A-4147-A177-3AD203B41FA5}">
                      <a16:colId xmlns:a16="http://schemas.microsoft.com/office/drawing/2014/main" val="3912013169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1295599363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3951472512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386470695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551801207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3618952343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1024685171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219553318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882614050"/>
                    </a:ext>
                  </a:extLst>
                </a:gridCol>
              </a:tblGrid>
              <a:tr h="247216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6743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39734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7377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38445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214642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9475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359183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1233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69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1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4989A2E8-0EFC-EA55-08CA-D1C91C53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ADC92DB3-F8C3-2151-ECF7-17CA89E5C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063" y="-3516"/>
            <a:ext cx="11561292" cy="129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>
                <a:latin typeface="Univers Condensed"/>
              </a:rPr>
              <a:t>Fine-grained Load Imbalance: Perfect Distribution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B46D1BA4-83C9-1CD2-936C-F02EC8B963A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352105C-C036-2927-3A74-9E795A3EB81E}"/>
              </a:ext>
            </a:extLst>
          </p:cNvPr>
          <p:cNvSpPr txBox="1"/>
          <p:nvPr/>
        </p:nvSpPr>
        <p:spPr>
          <a:xfrm>
            <a:off x="5627087" y="5171470"/>
            <a:ext cx="4521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/>
            <a:r>
              <a:rPr lang="en-US" sz="2000" b="1" dirty="0">
                <a:latin typeface="Univers" panose="020B0503020202020204" pitchFamily="34" charset="0"/>
              </a:rPr>
              <a:t>Maximum parallelism due to perfect non-zero distribution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B52E0A-985F-9405-E18E-A96EF54D9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17472"/>
              </p:ext>
            </p:extLst>
          </p:nvPr>
        </p:nvGraphicFramePr>
        <p:xfrm>
          <a:off x="6505334" y="3079226"/>
          <a:ext cx="140520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0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28862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 r0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6372B9-1C39-A40D-91B8-45A24552A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87760"/>
              </p:ext>
            </p:extLst>
          </p:nvPr>
        </p:nvGraphicFramePr>
        <p:xfrm>
          <a:off x="7207935" y="3509898"/>
          <a:ext cx="140520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0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243841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 r2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53D930-14AD-232D-1EB5-9F92BE398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087315"/>
              </p:ext>
            </p:extLst>
          </p:nvPr>
        </p:nvGraphicFramePr>
        <p:xfrm>
          <a:off x="7910539" y="3940570"/>
          <a:ext cx="140520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0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243841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 r3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2FB2D2-DC7E-A2E5-F4C4-4822676CC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41182"/>
              </p:ext>
            </p:extLst>
          </p:nvPr>
        </p:nvGraphicFramePr>
        <p:xfrm>
          <a:off x="8613142" y="4371242"/>
          <a:ext cx="140520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0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243841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 r5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5DB545-4441-964F-A341-4CC6CF8E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279913"/>
              </p:ext>
            </p:extLst>
          </p:nvPr>
        </p:nvGraphicFramePr>
        <p:xfrm>
          <a:off x="9315745" y="4797885"/>
          <a:ext cx="140520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0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243841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 r7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69A89A-7C92-EE27-D3DF-3409DD666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08262"/>
              </p:ext>
            </p:extLst>
          </p:nvPr>
        </p:nvGraphicFramePr>
        <p:xfrm>
          <a:off x="6504765" y="2778933"/>
          <a:ext cx="4216044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7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734812717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072132730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586283065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640143454"/>
                    </a:ext>
                  </a:extLst>
                </a:gridCol>
              </a:tblGrid>
              <a:tr h="149131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32D2DE-3FC5-E416-32BE-0768F1599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452996"/>
              </p:ext>
            </p:extLst>
          </p:nvPr>
        </p:nvGraphicFramePr>
        <p:xfrm>
          <a:off x="5657864" y="3957066"/>
          <a:ext cx="163172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44">
                  <a:extLst>
                    <a:ext uri="{9D8B030D-6E8A-4147-A177-3AD203B41FA5}">
                      <a16:colId xmlns:a16="http://schemas.microsoft.com/office/drawing/2014/main" val="388733908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133368385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235099424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016536901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824310995"/>
                    </a:ext>
                  </a:extLst>
                </a:gridCol>
              </a:tblGrid>
              <a:tr h="2651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6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2D332A9-99E0-50F2-DF5C-F4B1D72F38A9}"/>
              </a:ext>
            </a:extLst>
          </p:cNvPr>
          <p:cNvSpPr txBox="1"/>
          <p:nvPr/>
        </p:nvSpPr>
        <p:spPr>
          <a:xfrm>
            <a:off x="5627087" y="270989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Cycles: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062C1-CC33-2AF6-8417-616996FA2B5B}"/>
              </a:ext>
            </a:extLst>
          </p:cNvPr>
          <p:cNvSpPr txBox="1"/>
          <p:nvPr/>
        </p:nvSpPr>
        <p:spPr>
          <a:xfrm>
            <a:off x="4657035" y="3964849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Partition 1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F1E7D97-E7F3-B29C-55CC-F19AD3655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376082"/>
              </p:ext>
            </p:extLst>
          </p:nvPr>
        </p:nvGraphicFramePr>
        <p:xfrm>
          <a:off x="5657864" y="4317042"/>
          <a:ext cx="163172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44">
                  <a:extLst>
                    <a:ext uri="{9D8B030D-6E8A-4147-A177-3AD203B41FA5}">
                      <a16:colId xmlns:a16="http://schemas.microsoft.com/office/drawing/2014/main" val="388733908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133368385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235099424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016536901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824310995"/>
                    </a:ext>
                  </a:extLst>
                </a:gridCol>
              </a:tblGrid>
              <a:tr h="2228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606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F04F857-CC55-62E4-0844-A1A135AAB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248338"/>
              </p:ext>
            </p:extLst>
          </p:nvPr>
        </p:nvGraphicFramePr>
        <p:xfrm>
          <a:off x="5657864" y="4675166"/>
          <a:ext cx="1631720" cy="28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44">
                  <a:extLst>
                    <a:ext uri="{9D8B030D-6E8A-4147-A177-3AD203B41FA5}">
                      <a16:colId xmlns:a16="http://schemas.microsoft.com/office/drawing/2014/main" val="388733908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133368385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2350994240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016536901"/>
                    </a:ext>
                  </a:extLst>
                </a:gridCol>
                <a:gridCol w="326344">
                  <a:extLst>
                    <a:ext uri="{9D8B030D-6E8A-4147-A177-3AD203B41FA5}">
                      <a16:colId xmlns:a16="http://schemas.microsoft.com/office/drawing/2014/main" val="3824310995"/>
                    </a:ext>
                  </a:extLst>
                </a:gridCol>
              </a:tblGrid>
              <a:tr h="28385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6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373AC20-AB09-1D49-A0E9-AAE5B11908AC}"/>
              </a:ext>
            </a:extLst>
          </p:cNvPr>
          <p:cNvSpPr txBox="1"/>
          <p:nvPr/>
        </p:nvSpPr>
        <p:spPr>
          <a:xfrm>
            <a:off x="4657036" y="429247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Partition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D7BD2C-9B4E-0FB1-5260-0BD63133E118}"/>
              </a:ext>
            </a:extLst>
          </p:cNvPr>
          <p:cNvSpPr txBox="1"/>
          <p:nvPr/>
        </p:nvSpPr>
        <p:spPr>
          <a:xfrm>
            <a:off x="4657035" y="463405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Partition 3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0849279-1477-7F17-7E46-780F5C03D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212609"/>
              </p:ext>
            </p:extLst>
          </p:nvPr>
        </p:nvGraphicFramePr>
        <p:xfrm>
          <a:off x="1242783" y="2808545"/>
          <a:ext cx="293011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68">
                  <a:extLst>
                    <a:ext uri="{9D8B030D-6E8A-4147-A177-3AD203B41FA5}">
                      <a16:colId xmlns:a16="http://schemas.microsoft.com/office/drawing/2014/main" val="3912013169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1295599363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3951472512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386470695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551801207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3618952343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1024685171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219553318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882614050"/>
                    </a:ext>
                  </a:extLst>
                </a:gridCol>
              </a:tblGrid>
              <a:tr h="247216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6743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39734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7377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38445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214642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9475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359183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1233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69338"/>
                  </a:ext>
                </a:extLst>
              </a:tr>
            </a:tbl>
          </a:graphicData>
        </a:graphic>
      </p:graphicFrame>
      <p:sp>
        <p:nvSpPr>
          <p:cNvPr id="23" name="Google Shape;110;p4">
            <a:extLst>
              <a:ext uri="{FF2B5EF4-FFF2-40B4-BE49-F238E27FC236}">
                <a16:creationId xmlns:a16="http://schemas.microsoft.com/office/drawing/2014/main" id="{BC2766BC-D820-EC6D-BDAD-1DDA84B1044D}"/>
              </a:ext>
            </a:extLst>
          </p:cNvPr>
          <p:cNvSpPr txBox="1">
            <a:spLocks/>
          </p:cNvSpPr>
          <p:nvPr/>
        </p:nvSpPr>
        <p:spPr>
          <a:xfrm>
            <a:off x="206829" y="1473879"/>
            <a:ext cx="618226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dirty="0">
                <a:latin typeface="Univers" panose="020B0503020202020204" pitchFamily="34" charset="0"/>
              </a:rPr>
              <a:t>Distribution of non-zero values across on-chip memory is important to ensure minimal load imbalance</a:t>
            </a:r>
          </a:p>
        </p:txBody>
      </p:sp>
    </p:spTree>
    <p:extLst>
      <p:ext uri="{BB962C8B-B14F-4D97-AF65-F5344CB8AC3E}">
        <p14:creationId xmlns:p14="http://schemas.microsoft.com/office/powerpoint/2010/main" val="40453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D0855513-E3DC-A66F-6EC3-29CAA469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07318719-35A5-1A95-B06F-84528AFC71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Decompression Overhead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43A01349-1A06-B331-AA89-959A9CE47D4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5" name="Google Shape;110;p4">
            <a:extLst>
              <a:ext uri="{FF2B5EF4-FFF2-40B4-BE49-F238E27FC236}">
                <a16:creationId xmlns:a16="http://schemas.microsoft.com/office/drawing/2014/main" id="{39FBC29E-7E43-1285-E3FE-CE0DB94A98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3463" y="1343818"/>
            <a:ext cx="65850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6200" indent="0">
              <a:buNone/>
            </a:pPr>
            <a:r>
              <a:rPr lang="en-US">
                <a:effectLst/>
                <a:latin typeface="Univers" panose="020B0503020202020204" pitchFamily="34" charset="0"/>
              </a:rPr>
              <a:t>Decompressing a sparse matrix involves finding ou</a:t>
            </a:r>
            <a:r>
              <a:rPr lang="en-US">
                <a:latin typeface="Univers" panose="020B0503020202020204" pitchFamily="34" charset="0"/>
              </a:rPr>
              <a:t>t the correct location of non-zero values in a larger matrix.</a:t>
            </a:r>
            <a:endParaRPr lang="en-US">
              <a:effectLst/>
              <a:latin typeface="Univers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90CF2-7D4C-09D6-B243-4647E487CEA2}"/>
              </a:ext>
            </a:extLst>
          </p:cNvPr>
          <p:cNvSpPr txBox="1"/>
          <p:nvPr/>
        </p:nvSpPr>
        <p:spPr>
          <a:xfrm>
            <a:off x="592962" y="2669381"/>
            <a:ext cx="72048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nsolas" panose="020B0609020204030204" pitchFamily="49" charset="0"/>
              </a:rPr>
              <a:t>Input: </a:t>
            </a:r>
            <a:r>
              <a:rPr lang="en-US" sz="2000" dirty="0">
                <a:latin typeface="Consolas" panose="020B0609020204030204" pitchFamily="49" charset="0"/>
              </a:rPr>
              <a:t>Compressed Matrix (CSR)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latin typeface="Consolas" panose="020B0609020204030204" pitchFamily="49" charset="0"/>
              </a:rPr>
              <a:t>Decode metadata →  </a:t>
            </a:r>
            <a:r>
              <a:rPr lang="en-US" sz="2000" dirty="0">
                <a:latin typeface="Consolas" panose="020B0609020204030204" pitchFamily="49" charset="0"/>
              </a:rPr>
              <a:t>(offset, index)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1" dirty="0">
                <a:latin typeface="Consolas" panose="020B0609020204030204" pitchFamily="49" charset="0"/>
              </a:rPr>
              <a:t>2.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b="1" dirty="0">
                <a:latin typeface="Consolas" panose="020B0609020204030204" pitchFamily="49" charset="0"/>
              </a:rPr>
              <a:t>Locate non-zeros → </a:t>
            </a:r>
            <a:r>
              <a:rPr lang="en-US" sz="2000" dirty="0">
                <a:latin typeface="Consolas" panose="020B0609020204030204" pitchFamily="49" charset="0"/>
              </a:rPr>
              <a:t>(row, col)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1" dirty="0">
                <a:latin typeface="Consolas" panose="020B0609020204030204" pitchFamily="49" charset="0"/>
              </a:rPr>
              <a:t>3. Compute →</a:t>
            </a:r>
            <a:r>
              <a:rPr lang="en-US" sz="2000" dirty="0">
                <a:latin typeface="Consolas" panose="020B0609020204030204" pitchFamily="49" charset="0"/>
              </a:rPr>
              <a:t> Output[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>
                <a:latin typeface="Consolas" panose="020B0609020204030204" pitchFamily="49" charset="0"/>
              </a:rPr>
              <a:t>][j] = f(Value,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>
                <a:latin typeface="Consolas" panose="020B0609020204030204" pitchFamily="49" charset="0"/>
              </a:rPr>
              <a:t>, j)</a:t>
            </a:r>
          </a:p>
          <a:p>
            <a:endParaRPr lang="en-US" sz="20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F4FD4BB-E97D-5400-B3FB-E677AE88E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9D0AC8F0-5C1F-1E21-413C-E97C70D42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2852" y="2543082"/>
            <a:ext cx="4079647" cy="88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Univers Condensed" panose="020B0506020202050204" pitchFamily="34" charset="0"/>
              </a:rPr>
              <a:t>OBSERVATIONS</a:t>
            </a: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126C20B8-87E9-6C17-A15D-E896C32CF88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47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AEA8E347-CC00-2CDC-2F12-4C96C04D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0B8D94DB-F0C5-B97E-5A03-140C4782B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Structural Coherence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AA3885CA-8ABC-42F1-9E76-7E0D5AF947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5" name="Google Shape;110;p4">
            <a:extLst>
              <a:ext uri="{FF2B5EF4-FFF2-40B4-BE49-F238E27FC236}">
                <a16:creationId xmlns:a16="http://schemas.microsoft.com/office/drawing/2014/main" id="{67E7696F-3645-83EB-2C43-0A2F8D1439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3462" y="1434368"/>
            <a:ext cx="64707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6200" indent="0">
              <a:buNone/>
            </a:pPr>
            <a:r>
              <a:rPr lang="en-US" b="1" i="1" dirty="0">
                <a:effectLst/>
                <a:latin typeface="Univers" panose="020B0503020202020204" pitchFamily="34" charset="0"/>
              </a:rPr>
              <a:t>Observation 1.</a:t>
            </a:r>
            <a:r>
              <a:rPr lang="en-US" dirty="0">
                <a:effectLst/>
                <a:latin typeface="Univers" panose="020B0503020202020204" pitchFamily="34" charset="0"/>
              </a:rPr>
              <a:t> </a:t>
            </a:r>
            <a:r>
              <a:rPr lang="en-US" dirty="0">
                <a:latin typeface="Univers" panose="020B0503020202020204" pitchFamily="34" charset="0"/>
              </a:rPr>
              <a:t>T</a:t>
            </a:r>
            <a:r>
              <a:rPr lang="en-US" dirty="0">
                <a:effectLst/>
                <a:latin typeface="Univers" panose="020B0503020202020204" pitchFamily="34" charset="0"/>
              </a:rPr>
              <a:t>here is </a:t>
            </a:r>
            <a:r>
              <a:rPr lang="en-US" i="1" dirty="0">
                <a:effectLst/>
                <a:latin typeface="Univers" panose="020B0503020202020204" pitchFamily="34" charset="0"/>
              </a:rPr>
              <a:t>structural coherence </a:t>
            </a:r>
            <a:r>
              <a:rPr lang="en-US" dirty="0">
                <a:effectLst/>
                <a:latin typeface="Univers" panose="020B0503020202020204" pitchFamily="34" charset="0"/>
              </a:rPr>
              <a:t>among rows of a sparse matrix.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828E4D-FCD0-CEDB-339C-E1F60013504D}"/>
              </a:ext>
            </a:extLst>
          </p:cNvPr>
          <p:cNvGrpSpPr/>
          <p:nvPr/>
        </p:nvGrpSpPr>
        <p:grpSpPr>
          <a:xfrm>
            <a:off x="1941777" y="2539382"/>
            <a:ext cx="3829095" cy="3637581"/>
            <a:chOff x="1941777" y="2539382"/>
            <a:chExt cx="3829095" cy="3637581"/>
          </a:xfrm>
        </p:grpSpPr>
        <p:pic>
          <p:nvPicPr>
            <p:cNvPr id="11" name="Picture 10" descr="A colorful lines and dots on a black background&#10;&#10;AI-generated content may be incorrect.">
              <a:extLst>
                <a:ext uri="{FF2B5EF4-FFF2-40B4-BE49-F238E27FC236}">
                  <a16:creationId xmlns:a16="http://schemas.microsoft.com/office/drawing/2014/main" id="{A5DD5B3D-1F41-444E-EC43-9F1456DAC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621" t="2355" r="20310" b="7050"/>
            <a:stretch/>
          </p:blipFill>
          <p:spPr>
            <a:xfrm>
              <a:off x="2058489" y="2539382"/>
              <a:ext cx="3051790" cy="2883900"/>
            </a:xfrm>
            <a:prstGeom prst="rect">
              <a:avLst/>
            </a:prstGeom>
          </p:spPr>
        </p:pic>
        <p:pic>
          <p:nvPicPr>
            <p:cNvPr id="12" name="Picture 11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77A54E01-DACA-9E49-E39C-DED0C31BD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7068" t="409" b="90514"/>
            <a:stretch/>
          </p:blipFill>
          <p:spPr>
            <a:xfrm>
              <a:off x="2058489" y="5293283"/>
              <a:ext cx="3051790" cy="2989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A55D17-DB45-BCE2-EE91-1DE895517BAB}"/>
                </a:ext>
              </a:extLst>
            </p:cNvPr>
            <p:cNvSpPr txBox="1"/>
            <p:nvPr/>
          </p:nvSpPr>
          <p:spPr>
            <a:xfrm>
              <a:off x="1941777" y="5592188"/>
              <a:ext cx="3829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Row homogeneity % for the last “u” neighbors of SuiteSparse workloads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F4890B-4F4A-B3DD-78DF-33DC7D154290}"/>
              </a:ext>
            </a:extLst>
          </p:cNvPr>
          <p:cNvGrpSpPr/>
          <p:nvPr/>
        </p:nvGrpSpPr>
        <p:grpSpPr>
          <a:xfrm>
            <a:off x="6934199" y="3100593"/>
            <a:ext cx="3417834" cy="1891477"/>
            <a:chOff x="6934199" y="3100593"/>
            <a:chExt cx="3417834" cy="189147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8E9D72-C9BA-C55B-8CE3-61742D13357B}"/>
                </a:ext>
              </a:extLst>
            </p:cNvPr>
            <p:cNvSpPr/>
            <p:nvPr/>
          </p:nvSpPr>
          <p:spPr>
            <a:xfrm>
              <a:off x="6934199" y="3100593"/>
              <a:ext cx="3417834" cy="189147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F50208-3603-F864-0D26-DE4690F39DB0}"/>
                </a:ext>
              </a:extLst>
            </p:cNvPr>
            <p:cNvSpPr txBox="1"/>
            <p:nvPr/>
          </p:nvSpPr>
          <p:spPr>
            <a:xfrm>
              <a:off x="7024418" y="3585987"/>
              <a:ext cx="332761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>
                  <a:effectLst/>
                  <a:latin typeface="Univers" panose="020B0503020202020204" pitchFamily="34" charset="0"/>
                </a:rPr>
                <a:t>On average </a:t>
              </a:r>
              <a:r>
                <a:rPr lang="en-US" sz="2000" b="1">
                  <a:effectLst/>
                  <a:latin typeface="Univers" panose="020B0503020202020204" pitchFamily="34" charset="0"/>
                </a:rPr>
                <a:t>78-85% </a:t>
              </a:r>
              <a:r>
                <a:rPr lang="en-US" sz="2000">
                  <a:effectLst/>
                  <a:latin typeface="Univers" panose="020B0503020202020204" pitchFamily="34" charset="0"/>
                </a:rPr>
                <a:t>of the rows are homogeneous to their last u neighbors in terms of NNZ* values.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83CED6-6D01-015E-E078-49243867B964}"/>
                </a:ext>
              </a:extLst>
            </p:cNvPr>
            <p:cNvSpPr txBox="1"/>
            <p:nvPr/>
          </p:nvSpPr>
          <p:spPr>
            <a:xfrm>
              <a:off x="7248335" y="3177537"/>
              <a:ext cx="28797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latin typeface="Univers" panose="020B0503020202020204" pitchFamily="34" charset="0"/>
                </a:rPr>
                <a:t>Key Observation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3A6A780-E619-9D37-B66A-0253C4C0F4C5}"/>
              </a:ext>
            </a:extLst>
          </p:cNvPr>
          <p:cNvSpPr txBox="1"/>
          <p:nvPr/>
        </p:nvSpPr>
        <p:spPr>
          <a:xfrm>
            <a:off x="8662386" y="6094319"/>
            <a:ext cx="2851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ffectLst/>
                <a:latin typeface="Univers" panose="020B0503020202020204" pitchFamily="34" charset="0"/>
              </a:rPr>
              <a:t>*NNZ: Number of non-zeros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0C58AA66-E59B-BFE0-75D1-DED339AD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8C6B6C2B-B70C-AEE2-569D-BE1B79312F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Diagonal Matrices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036D2CAE-3A68-849F-EE98-F529E630E0F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293B53-D75F-5591-67C1-2470ED40B93F}"/>
              </a:ext>
            </a:extLst>
          </p:cNvPr>
          <p:cNvGrpSpPr/>
          <p:nvPr/>
        </p:nvGrpSpPr>
        <p:grpSpPr>
          <a:xfrm>
            <a:off x="7169327" y="3068796"/>
            <a:ext cx="3743696" cy="2086493"/>
            <a:chOff x="7169327" y="3068796"/>
            <a:chExt cx="3743696" cy="20864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EFEC26-623A-727A-1CA6-5CE3FC6EB99C}"/>
                </a:ext>
              </a:extLst>
            </p:cNvPr>
            <p:cNvSpPr/>
            <p:nvPr/>
          </p:nvSpPr>
          <p:spPr>
            <a:xfrm>
              <a:off x="7169327" y="3068796"/>
              <a:ext cx="3653477" cy="208649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F28F2A-6889-B130-E466-A7FE337468E5}"/>
                </a:ext>
              </a:extLst>
            </p:cNvPr>
            <p:cNvSpPr txBox="1"/>
            <p:nvPr/>
          </p:nvSpPr>
          <p:spPr>
            <a:xfrm>
              <a:off x="7259546" y="3554190"/>
              <a:ext cx="36534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>
                  <a:latin typeface="Univers" panose="020B0503020202020204" pitchFamily="34" charset="0"/>
                </a:rPr>
                <a:t>The non-zeros location in a strictly diagonal matrix is pre-determined and we can skip decompressing them</a:t>
              </a:r>
              <a:endParaRPr lang="en-US" sz="2000" dirty="0">
                <a:effectLst/>
                <a:latin typeface="Univers" panose="020B0503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586495-9E6E-BF9A-4EBB-B9A63A57B160}"/>
                </a:ext>
              </a:extLst>
            </p:cNvPr>
            <p:cNvSpPr txBox="1"/>
            <p:nvPr/>
          </p:nvSpPr>
          <p:spPr>
            <a:xfrm>
              <a:off x="7646394" y="3150012"/>
              <a:ext cx="28797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latin typeface="Univers" panose="020B0503020202020204" pitchFamily="34" charset="0"/>
                </a:rPr>
                <a:t>Key Observation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BC3EBA2-E80F-02D3-E5D4-70050E882DB7}"/>
              </a:ext>
            </a:extLst>
          </p:cNvPr>
          <p:cNvGrpSpPr/>
          <p:nvPr/>
        </p:nvGrpSpPr>
        <p:grpSpPr>
          <a:xfrm>
            <a:off x="1369196" y="2492373"/>
            <a:ext cx="4740537" cy="3508274"/>
            <a:chOff x="1369196" y="2492373"/>
            <a:chExt cx="4740537" cy="3508274"/>
          </a:xfrm>
        </p:grpSpPr>
        <p:pic>
          <p:nvPicPr>
            <p:cNvPr id="22" name="Picture 21" descr="A white square with blue lines&#10;&#10;AI-generated content may be incorrect.">
              <a:extLst>
                <a:ext uri="{FF2B5EF4-FFF2-40B4-BE49-F238E27FC236}">
                  <a16:creationId xmlns:a16="http://schemas.microsoft.com/office/drawing/2014/main" id="{3E33FE39-1F7F-C1F6-DE40-B04F93566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410" t="7483" r="16660" b="10423"/>
            <a:stretch/>
          </p:blipFill>
          <p:spPr>
            <a:xfrm>
              <a:off x="1369196" y="2935146"/>
              <a:ext cx="2234473" cy="2186161"/>
            </a:xfrm>
            <a:prstGeom prst="rect">
              <a:avLst/>
            </a:prstGeom>
          </p:spPr>
        </p:pic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B38E3685-1175-502B-9009-728C744EE0DC}"/>
                </a:ext>
              </a:extLst>
            </p:cNvPr>
            <p:cNvSpPr txBox="1">
              <a:spLocks/>
            </p:cNvSpPr>
            <p:nvPr/>
          </p:nvSpPr>
          <p:spPr>
            <a:xfrm>
              <a:off x="1713205" y="5073170"/>
              <a:ext cx="1546453" cy="39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>
                <a:buFont typeface="Arial"/>
                <a:buNone/>
              </a:pPr>
              <a:r>
                <a:rPr lang="en-US" sz="1800">
                  <a:latin typeface="Univers" panose="020B0503020202020204" pitchFamily="34" charset="0"/>
                </a:rPr>
                <a:t>bcsstkm21</a:t>
              </a:r>
            </a:p>
          </p:txBody>
        </p:sp>
        <p:sp>
          <p:nvSpPr>
            <p:cNvPr id="24" name="Google Shape;110;p4">
              <a:extLst>
                <a:ext uri="{FF2B5EF4-FFF2-40B4-BE49-F238E27FC236}">
                  <a16:creationId xmlns:a16="http://schemas.microsoft.com/office/drawing/2014/main" id="{335558A8-4D7E-AD45-55C3-731CBE4BAAEC}"/>
                </a:ext>
              </a:extLst>
            </p:cNvPr>
            <p:cNvSpPr txBox="1">
              <a:spLocks/>
            </p:cNvSpPr>
            <p:nvPr/>
          </p:nvSpPr>
          <p:spPr>
            <a:xfrm>
              <a:off x="4550740" y="5083541"/>
              <a:ext cx="1155960" cy="39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>
                <a:buFont typeface="Arial"/>
                <a:buNone/>
              </a:pPr>
              <a:r>
                <a:rPr lang="en-US" sz="1800" err="1">
                  <a:latin typeface="Univers" panose="020B0503020202020204" pitchFamily="34" charset="0"/>
                </a:rPr>
                <a:t>scircuit</a:t>
              </a:r>
              <a:endParaRPr lang="en-US" sz="1800">
                <a:latin typeface="Univers" panose="020B0503020202020204" pitchFamily="34" charset="0"/>
              </a:endParaRPr>
            </a:p>
          </p:txBody>
        </p:sp>
        <p:pic>
          <p:nvPicPr>
            <p:cNvPr id="25" name="Picture 24" descr="A blue and black square with a black line&#10;&#10;AI-generated content may be incorrect.">
              <a:extLst>
                <a:ext uri="{FF2B5EF4-FFF2-40B4-BE49-F238E27FC236}">
                  <a16:creationId xmlns:a16="http://schemas.microsoft.com/office/drawing/2014/main" id="{2B5A1E58-B38D-19DB-4341-7B73DCD71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350" t="7286" r="17379" b="11013"/>
            <a:stretch/>
          </p:blipFill>
          <p:spPr>
            <a:xfrm>
              <a:off x="3875260" y="2945517"/>
              <a:ext cx="2234473" cy="21905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337EE6-6462-3CF0-39F6-B47E611FBC44}"/>
                </a:ext>
              </a:extLst>
            </p:cNvPr>
            <p:cNvSpPr txBox="1"/>
            <p:nvPr/>
          </p:nvSpPr>
          <p:spPr>
            <a:xfrm>
              <a:off x="2574848" y="5631315"/>
              <a:ext cx="2751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>
                  <a:solidFill>
                    <a:schemeClr val="tx1"/>
                  </a:solidFill>
                  <a:latin typeface="Univers" panose="020B0503020202020204" pitchFamily="34" charset="0"/>
                </a:rPr>
                <a:t>SuiteSparse Workloads</a:t>
              </a:r>
            </a:p>
          </p:txBody>
        </p:sp>
        <p:sp>
          <p:nvSpPr>
            <p:cNvPr id="27" name="Google Shape;110;p4">
              <a:extLst>
                <a:ext uri="{FF2B5EF4-FFF2-40B4-BE49-F238E27FC236}">
                  <a16:creationId xmlns:a16="http://schemas.microsoft.com/office/drawing/2014/main" id="{1428AEDF-687E-5400-1E90-A133D731348A}"/>
                </a:ext>
              </a:extLst>
            </p:cNvPr>
            <p:cNvSpPr txBox="1">
              <a:spLocks/>
            </p:cNvSpPr>
            <p:nvPr/>
          </p:nvSpPr>
          <p:spPr>
            <a:xfrm>
              <a:off x="3998126" y="2518698"/>
              <a:ext cx="1988740" cy="39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>
                <a:buFont typeface="Arial"/>
                <a:buNone/>
              </a:pPr>
              <a:r>
                <a:rPr lang="en-US" sz="1800">
                  <a:latin typeface="Univers" panose="020B0503020202020204" pitchFamily="34" charset="0"/>
                </a:rPr>
                <a:t>Highly Random</a:t>
              </a:r>
            </a:p>
          </p:txBody>
        </p:sp>
        <p:sp>
          <p:nvSpPr>
            <p:cNvPr id="28" name="Google Shape;110;p4">
              <a:extLst>
                <a:ext uri="{FF2B5EF4-FFF2-40B4-BE49-F238E27FC236}">
                  <a16:creationId xmlns:a16="http://schemas.microsoft.com/office/drawing/2014/main" id="{B1A284E7-5654-7AA5-F63E-4FF049946D4B}"/>
                </a:ext>
              </a:extLst>
            </p:cNvPr>
            <p:cNvSpPr txBox="1">
              <a:spLocks/>
            </p:cNvSpPr>
            <p:nvPr/>
          </p:nvSpPr>
          <p:spPr>
            <a:xfrm>
              <a:off x="1445894" y="2492373"/>
              <a:ext cx="2885804" cy="39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>
                <a:buFont typeface="Arial"/>
                <a:buNone/>
              </a:pPr>
              <a:r>
                <a:rPr lang="en-US" sz="1800">
                  <a:latin typeface="Univers" panose="020B0503020202020204" pitchFamily="34" charset="0"/>
                </a:rPr>
                <a:t>Strictly Diagonal</a:t>
              </a:r>
            </a:p>
          </p:txBody>
        </p:sp>
      </p:grpSp>
      <p:sp>
        <p:nvSpPr>
          <p:cNvPr id="4" name="Google Shape;110;p4">
            <a:extLst>
              <a:ext uri="{FF2B5EF4-FFF2-40B4-BE49-F238E27FC236}">
                <a16:creationId xmlns:a16="http://schemas.microsoft.com/office/drawing/2014/main" id="{EC3DDE6D-DCD6-8A5A-40A5-69B1F2A74175}"/>
              </a:ext>
            </a:extLst>
          </p:cNvPr>
          <p:cNvSpPr txBox="1">
            <a:spLocks/>
          </p:cNvSpPr>
          <p:nvPr/>
        </p:nvSpPr>
        <p:spPr>
          <a:xfrm>
            <a:off x="463462" y="1434368"/>
            <a:ext cx="64707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b="1" i="1" dirty="0">
                <a:latin typeface="Univers" panose="020B0503020202020204" pitchFamily="34" charset="0"/>
              </a:rPr>
              <a:t>Observation 2.</a:t>
            </a:r>
            <a:r>
              <a:rPr lang="en-US" dirty="0">
                <a:latin typeface="Univers" panose="020B0503020202020204" pitchFamily="34" charset="0"/>
              </a:rPr>
              <a:t> Some sparse matrices exhibit strictly diagonal pattern.</a:t>
            </a:r>
          </a:p>
        </p:txBody>
      </p:sp>
    </p:spTree>
    <p:extLst>
      <p:ext uri="{BB962C8B-B14F-4D97-AF65-F5344CB8AC3E}">
        <p14:creationId xmlns:p14="http://schemas.microsoft.com/office/powerpoint/2010/main" val="27261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3674" y="2659196"/>
            <a:ext cx="3932237" cy="88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sz="4000">
                <a:solidFill>
                  <a:schemeClr val="accent2"/>
                </a:solidFill>
                <a:latin typeface="Univers Condensed" panose="020B0506020202050204" pitchFamily="34" charset="0"/>
              </a:rPr>
              <a:t>ARCHITECTURE</a:t>
            </a:r>
          </a:p>
        </p:txBody>
      </p:sp>
      <p:sp>
        <p:nvSpPr>
          <p:cNvPr id="104" name="Google Shape;104;p3"/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FCA1E72D-3BE4-7380-CFDB-0EE46BFE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55A44ABE-E955-D5BA-62F5-3DCB0994D6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Key Insight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B57D2AD8-41BB-82E7-0BED-F6533D3DD08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89376-2C00-4B22-1B30-2DF0D8132588}"/>
              </a:ext>
            </a:extLst>
          </p:cNvPr>
          <p:cNvSpPr txBox="1"/>
          <p:nvPr/>
        </p:nvSpPr>
        <p:spPr>
          <a:xfrm>
            <a:off x="463463" y="1834076"/>
            <a:ext cx="1084766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000" b="0" dirty="0">
                <a:latin typeface="Univers  "/>
              </a:rPr>
              <a:t>To enable fine-grained load imbalance, Pipirima predicts the NNZ values for the current block based on history of the previous blocks (like branch predictors in CPUs). </a:t>
            </a:r>
          </a:p>
          <a:p>
            <a:endParaRPr lang="en-US" sz="3000" b="0" dirty="0">
              <a:latin typeface="Univers  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000" b="0" dirty="0">
                <a:latin typeface="Univers  "/>
              </a:rPr>
              <a:t>Using such a simple predictor, by just reading a single counter, Pipirima distribute them evenly as values and indices are streamed</a:t>
            </a:r>
            <a:r>
              <a:rPr lang="en-US" sz="3000" dirty="0">
                <a:latin typeface="Univers  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18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D807F445-F38C-22F2-7798-A98CBBCE3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8940E0DC-DD92-C1D9-8A56-9B22D09145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Prediction Mechanism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EFF3FF0E-9955-5F52-931B-F972794AD6C3}"/>
              </a:ext>
            </a:extLst>
          </p:cNvPr>
          <p:cNvSpPr txBox="1">
            <a:spLocks/>
          </p:cNvSpPr>
          <p:nvPr/>
        </p:nvSpPr>
        <p:spPr>
          <a:xfrm>
            <a:off x="489511" y="2653852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>
                <a:latin typeface="Univers  "/>
              </a:rPr>
              <a:t>D/R Matrix Predictor</a:t>
            </a:r>
          </a:p>
        </p:txBody>
      </p:sp>
      <p:sp>
        <p:nvSpPr>
          <p:cNvPr id="3" name="Google Shape;110;p4">
            <a:extLst>
              <a:ext uri="{FF2B5EF4-FFF2-40B4-BE49-F238E27FC236}">
                <a16:creationId xmlns:a16="http://schemas.microsoft.com/office/drawing/2014/main" id="{7853F94B-58B4-29BD-9049-4135DA1FE8B7}"/>
              </a:ext>
            </a:extLst>
          </p:cNvPr>
          <p:cNvSpPr txBox="1">
            <a:spLocks/>
          </p:cNvSpPr>
          <p:nvPr/>
        </p:nvSpPr>
        <p:spPr>
          <a:xfrm>
            <a:off x="489511" y="3161283"/>
            <a:ext cx="4866583" cy="200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 "/>
              </a:rPr>
              <a:t>It predicts if the sparse matrix has a random sparsity pattern or diagonal sparsity pattern. </a:t>
            </a:r>
          </a:p>
          <a:p>
            <a:pPr marL="76200" indent="0">
              <a:buNone/>
            </a:pPr>
            <a:r>
              <a:rPr lang="en-US" u="sng" dirty="0">
                <a:latin typeface="Univer "/>
              </a:rPr>
              <a:t>State Diagram:</a:t>
            </a: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52872DC4-6681-79BF-7C06-CC7DF516588B}"/>
              </a:ext>
            </a:extLst>
          </p:cNvPr>
          <p:cNvSpPr txBox="1">
            <a:spLocks/>
          </p:cNvSpPr>
          <p:nvPr/>
        </p:nvSpPr>
        <p:spPr>
          <a:xfrm>
            <a:off x="6191820" y="2653852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dirty="0">
                <a:latin typeface="Univers  "/>
              </a:rPr>
              <a:t>NNZ/row Predictor</a:t>
            </a:r>
          </a:p>
        </p:txBody>
      </p:sp>
      <p:sp>
        <p:nvSpPr>
          <p:cNvPr id="7" name="Google Shape;110;p4">
            <a:extLst>
              <a:ext uri="{FF2B5EF4-FFF2-40B4-BE49-F238E27FC236}">
                <a16:creationId xmlns:a16="http://schemas.microsoft.com/office/drawing/2014/main" id="{A0D58D55-73F6-5E95-DA2F-EC9CB904391A}"/>
              </a:ext>
            </a:extLst>
          </p:cNvPr>
          <p:cNvSpPr txBox="1">
            <a:spLocks/>
          </p:cNvSpPr>
          <p:nvPr/>
        </p:nvSpPr>
        <p:spPr>
          <a:xfrm>
            <a:off x="6191820" y="3119884"/>
            <a:ext cx="5842334" cy="200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 "/>
              </a:rPr>
              <a:t>It predicts the number of non-zeros values per row. The decision is made based on the NNZ values in the subsequent row. </a:t>
            </a:r>
          </a:p>
          <a:p>
            <a:pPr marL="76200" indent="0">
              <a:buNone/>
            </a:pPr>
            <a:endParaRPr lang="en-US">
              <a:latin typeface="Univer 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658E2-E3CE-985B-D36F-22C3EA2248D3}"/>
              </a:ext>
            </a:extLst>
          </p:cNvPr>
          <p:cNvSpPr txBox="1"/>
          <p:nvPr/>
        </p:nvSpPr>
        <p:spPr>
          <a:xfrm>
            <a:off x="6266212" y="4884972"/>
            <a:ext cx="2809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effectLst/>
                <a:latin typeface="Univers  "/>
              </a:rPr>
              <a:t>C: current NNZ/row</a:t>
            </a:r>
          </a:p>
          <a:p>
            <a:r>
              <a:rPr lang="en-US" sz="2000" b="1">
                <a:effectLst/>
                <a:latin typeface="Univers  "/>
              </a:rPr>
              <a:t>N: new NNZ/row</a:t>
            </a:r>
            <a:endParaRPr lang="en-US" sz="2000" b="1">
              <a:latin typeface="Univers  "/>
            </a:endParaRPr>
          </a:p>
        </p:txBody>
      </p:sp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D8D60427-59BF-4978-A3B5-0CD15C6401D7}"/>
              </a:ext>
            </a:extLst>
          </p:cNvPr>
          <p:cNvSpPr txBox="1">
            <a:spLocks/>
          </p:cNvSpPr>
          <p:nvPr/>
        </p:nvSpPr>
        <p:spPr>
          <a:xfrm>
            <a:off x="463461" y="1230650"/>
            <a:ext cx="6481036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 "/>
              </a:rPr>
              <a:t>Pipirima uses Counter Based Predictors (CBP) to predict the structural properties of a given matrix</a:t>
            </a: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1A8D611E-6520-589E-18A0-C7628EC14E76}"/>
              </a:ext>
            </a:extLst>
          </p:cNvPr>
          <p:cNvSpPr txBox="1">
            <a:spLocks/>
          </p:cNvSpPr>
          <p:nvPr/>
        </p:nvSpPr>
        <p:spPr>
          <a:xfrm>
            <a:off x="463461" y="2051736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 "/>
              </a:rPr>
              <a:t>There are </a:t>
            </a:r>
            <a:r>
              <a:rPr lang="en-US" b="1" i="1" dirty="0">
                <a:latin typeface="Univer "/>
              </a:rPr>
              <a:t>two</a:t>
            </a:r>
            <a:r>
              <a:rPr lang="en-US" dirty="0">
                <a:latin typeface="Univer "/>
              </a:rPr>
              <a:t> type of predictors.</a:t>
            </a:r>
          </a:p>
        </p:txBody>
      </p:sp>
      <p:sp>
        <p:nvSpPr>
          <p:cNvPr id="14" name="Google Shape;110;p4">
            <a:extLst>
              <a:ext uri="{FF2B5EF4-FFF2-40B4-BE49-F238E27FC236}">
                <a16:creationId xmlns:a16="http://schemas.microsoft.com/office/drawing/2014/main" id="{0311E27D-8A47-B399-5551-34F756F3883E}"/>
              </a:ext>
            </a:extLst>
          </p:cNvPr>
          <p:cNvSpPr txBox="1">
            <a:spLocks/>
          </p:cNvSpPr>
          <p:nvPr/>
        </p:nvSpPr>
        <p:spPr>
          <a:xfrm>
            <a:off x="463461" y="4877934"/>
            <a:ext cx="3391374" cy="12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sz="2000" b="1">
                <a:effectLst/>
                <a:latin typeface="Univers  "/>
              </a:rPr>
              <a:t>1: Random Matrix</a:t>
            </a:r>
            <a:br>
              <a:rPr lang="en-US" sz="2000" b="1">
                <a:effectLst/>
                <a:latin typeface="Univers  "/>
              </a:rPr>
            </a:br>
            <a:r>
              <a:rPr lang="en-US" sz="2000" b="1">
                <a:effectLst/>
                <a:latin typeface="Univers  "/>
              </a:rPr>
              <a:t>0: Diagonal Matrix</a:t>
            </a:r>
            <a:endParaRPr lang="en-US" sz="2000" b="1" i="1">
              <a:latin typeface="Univers  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06C6C-0667-D809-4A90-BE9593E0947B}"/>
              </a:ext>
            </a:extLst>
          </p:cNvPr>
          <p:cNvSpPr txBox="1"/>
          <p:nvPr/>
        </p:nvSpPr>
        <p:spPr>
          <a:xfrm>
            <a:off x="6192353" y="4418940"/>
            <a:ext cx="21336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400" u="sng">
                <a:solidFill>
                  <a:schemeClr val="dk1"/>
                </a:solidFill>
                <a:latin typeface="Univer "/>
              </a:rPr>
              <a:t>State Diagram:</a:t>
            </a:r>
          </a:p>
        </p:txBody>
      </p:sp>
      <p:pic>
        <p:nvPicPr>
          <p:cNvPr id="18" name="Picture 17" descr="A diagram of a complex structure&#10;&#10;AI-generated content may be incorrect.">
            <a:extLst>
              <a:ext uri="{FF2B5EF4-FFF2-40B4-BE49-F238E27FC236}">
                <a16:creationId xmlns:a16="http://schemas.microsoft.com/office/drawing/2014/main" id="{68902953-E2B3-BA6F-4E1E-A96563DF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211" y="4428093"/>
            <a:ext cx="3220876" cy="1599815"/>
          </a:xfrm>
          <a:prstGeom prst="rect">
            <a:avLst/>
          </a:prstGeom>
        </p:spPr>
      </p:pic>
      <p:pic>
        <p:nvPicPr>
          <p:cNvPr id="20" name="Picture 19" descr="A diagram of a number one and two circles&#10;&#10;AI-generated content may be incorrect.">
            <a:extLst>
              <a:ext uri="{FF2B5EF4-FFF2-40B4-BE49-F238E27FC236}">
                <a16:creationId xmlns:a16="http://schemas.microsoft.com/office/drawing/2014/main" id="{5BBF7BF1-C61E-5756-5741-028FA17C3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88" y="4665596"/>
            <a:ext cx="2987638" cy="1301756"/>
          </a:xfrm>
          <a:prstGeom prst="rect">
            <a:avLst/>
          </a:prstGeom>
        </p:spPr>
      </p:pic>
      <p:sp>
        <p:nvSpPr>
          <p:cNvPr id="4" name="Google Shape;111;p4">
            <a:extLst>
              <a:ext uri="{FF2B5EF4-FFF2-40B4-BE49-F238E27FC236}">
                <a16:creationId xmlns:a16="http://schemas.microsoft.com/office/drawing/2014/main" id="{5C68808D-5321-F313-6907-D62F31F481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27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4FAF0F1D-AC3C-BAFD-C9A2-533B7069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4">
            <a:extLst>
              <a:ext uri="{FF2B5EF4-FFF2-40B4-BE49-F238E27FC236}">
                <a16:creationId xmlns:a16="http://schemas.microsoft.com/office/drawing/2014/main" id="{311301F5-5383-5DF8-5F71-9C5147183F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Architectural Components</a:t>
            </a:r>
            <a:endParaRPr dirty="0">
              <a:latin typeface="Univers Condensed" panose="020B0506020202050204" pitchFamily="34" charset="0"/>
            </a:endParaRPr>
          </a:p>
        </p:txBody>
      </p:sp>
      <p:pic>
        <p:nvPicPr>
          <p:cNvPr id="478" name="Picture 47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1ACFA364-BF92-2571-5E1A-59E4DE57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95" y="1704475"/>
            <a:ext cx="10828818" cy="4214594"/>
          </a:xfrm>
          <a:prstGeom prst="rect">
            <a:avLst/>
          </a:prstGeom>
        </p:spPr>
      </p:pic>
      <p:sp>
        <p:nvSpPr>
          <p:cNvPr id="479" name="Rectangle 478">
            <a:extLst>
              <a:ext uri="{FF2B5EF4-FFF2-40B4-BE49-F238E27FC236}">
                <a16:creationId xmlns:a16="http://schemas.microsoft.com/office/drawing/2014/main" id="{21EE4849-97A0-225C-0C40-DA6050A3533D}"/>
              </a:ext>
            </a:extLst>
          </p:cNvPr>
          <p:cNvSpPr/>
          <p:nvPr/>
        </p:nvSpPr>
        <p:spPr>
          <a:xfrm>
            <a:off x="999996" y="1903229"/>
            <a:ext cx="10653288" cy="1137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62CE674E-8F38-9AA2-9260-4879A2642157}"/>
              </a:ext>
            </a:extLst>
          </p:cNvPr>
          <p:cNvSpPr/>
          <p:nvPr/>
        </p:nvSpPr>
        <p:spPr>
          <a:xfrm>
            <a:off x="4329112" y="2945219"/>
            <a:ext cx="7324173" cy="297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7F6A99E0-7AAC-520A-790C-C62D6C18FC4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88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0B377DA-1A1A-E0C8-F6D7-F4B5F6A19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744A999B-5C7A-2FBE-938A-C4902D2CCB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7652" y="2143032"/>
            <a:ext cx="4098697" cy="128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Univers Condensed" panose="020B0506020202050204" pitchFamily="34" charset="0"/>
              </a:rPr>
              <a:t>INTRODUCTION</a:t>
            </a: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3F7256D4-0308-F174-8FC2-6A3BAF52E0A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569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CD2EF97E-281A-6DD5-97AB-16DC5A67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4">
            <a:extLst>
              <a:ext uri="{FF2B5EF4-FFF2-40B4-BE49-F238E27FC236}">
                <a16:creationId xmlns:a16="http://schemas.microsoft.com/office/drawing/2014/main" id="{7B76768A-FA46-C618-8EC3-EF1010F227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Architectural Components</a:t>
            </a:r>
            <a:endParaRPr dirty="0">
              <a:latin typeface="Univers Condensed" panose="020B0506020202050204" pitchFamily="34" charset="0"/>
            </a:endParaRPr>
          </a:p>
        </p:txBody>
      </p:sp>
      <p:pic>
        <p:nvPicPr>
          <p:cNvPr id="478" name="Picture 47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9D3A8F4D-DF9F-4E43-15FA-BC47CF11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95" y="1704475"/>
            <a:ext cx="10828818" cy="4214594"/>
          </a:xfrm>
          <a:prstGeom prst="rect">
            <a:avLst/>
          </a:prstGeom>
        </p:spPr>
      </p:pic>
      <p:sp>
        <p:nvSpPr>
          <p:cNvPr id="480" name="Rectangle 479">
            <a:extLst>
              <a:ext uri="{FF2B5EF4-FFF2-40B4-BE49-F238E27FC236}">
                <a16:creationId xmlns:a16="http://schemas.microsoft.com/office/drawing/2014/main" id="{022050AE-23A5-DC87-3500-CDCBA63277FC}"/>
              </a:ext>
            </a:extLst>
          </p:cNvPr>
          <p:cNvSpPr/>
          <p:nvPr/>
        </p:nvSpPr>
        <p:spPr>
          <a:xfrm>
            <a:off x="5183981" y="2945219"/>
            <a:ext cx="6469303" cy="297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C05BA4F3-0FA5-F921-904F-2E394DF9837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193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BC563054-E705-4CB0-0C07-0D2B0A41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4">
            <a:extLst>
              <a:ext uri="{FF2B5EF4-FFF2-40B4-BE49-F238E27FC236}">
                <a16:creationId xmlns:a16="http://schemas.microsoft.com/office/drawing/2014/main" id="{3A1CCA14-2F72-8020-E9C5-5F0E5BAAF7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Architectural Components</a:t>
            </a:r>
            <a:endParaRPr dirty="0">
              <a:latin typeface="Univers Condensed" panose="020B0506020202050204" pitchFamily="34" charset="0"/>
            </a:endParaRPr>
          </a:p>
        </p:txBody>
      </p:sp>
      <p:pic>
        <p:nvPicPr>
          <p:cNvPr id="478" name="Picture 47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1AEF93C2-8833-C916-17E1-36973C4D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95" y="1704475"/>
            <a:ext cx="10828818" cy="4214594"/>
          </a:xfrm>
          <a:prstGeom prst="rect">
            <a:avLst/>
          </a:prstGeom>
        </p:spPr>
      </p:pic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DA7A30BA-C355-0559-6570-10B35A1A816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66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377361AA-F294-4923-E73E-83F903C35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2AE668FB-3592-E10D-A7B1-C78F5E7F19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Computational Components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F6667142-B1DB-D067-BF9E-0C9C85C2BD99}"/>
              </a:ext>
            </a:extLst>
          </p:cNvPr>
          <p:cNvSpPr txBox="1">
            <a:spLocks/>
          </p:cNvSpPr>
          <p:nvPr/>
        </p:nvSpPr>
        <p:spPr>
          <a:xfrm>
            <a:off x="463461" y="2554588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b="1" dirty="0">
                <a:latin typeface="Univers  "/>
              </a:rPr>
              <a:t>If-Mul Unit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B7658F9B-B631-F1BC-1DFA-9E15A59681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461" y="3123566"/>
                <a:ext cx="5854681" cy="30568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Univer "/>
                  </a:rPr>
                  <a:t>If-Mul Unit has a combination of a comparator and a multiplier.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Univer "/>
                  </a:rPr>
                  <a:t>It computes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𝑇𝐼𝐿𝐸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Univer "/>
                  </a:rPr>
                  <a:t>number of multiplications in parallel.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Univer "/>
                  </a:rPr>
                  <a:t>It is compatible with both </a:t>
                </a:r>
                <a:r>
                  <a:rPr lang="en-US" dirty="0" err="1">
                    <a:latin typeface="Univer "/>
                  </a:rPr>
                  <a:t>SpMV</a:t>
                </a:r>
                <a:r>
                  <a:rPr lang="en-US" dirty="0">
                    <a:latin typeface="Univer "/>
                  </a:rPr>
                  <a:t> and </a:t>
                </a:r>
                <a:r>
                  <a:rPr lang="en-US" dirty="0" err="1">
                    <a:latin typeface="Univer "/>
                  </a:rPr>
                  <a:t>SpMM</a:t>
                </a:r>
                <a:r>
                  <a:rPr lang="en-US" dirty="0">
                    <a:latin typeface="Univer "/>
                  </a:rPr>
                  <a:t> operations.</a:t>
                </a:r>
              </a:p>
            </p:txBody>
          </p:sp>
        </mc:Choice>
        <mc:Fallback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B7658F9B-B631-F1BC-1DFA-9E15A5968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1" y="3123566"/>
                <a:ext cx="5854681" cy="30568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6A3771BB-B00C-1F00-0700-3704DF675043}"/>
              </a:ext>
            </a:extLst>
          </p:cNvPr>
          <p:cNvSpPr txBox="1">
            <a:spLocks/>
          </p:cNvSpPr>
          <p:nvPr/>
        </p:nvSpPr>
        <p:spPr>
          <a:xfrm>
            <a:off x="463461" y="1279825"/>
            <a:ext cx="6631606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lnSpc>
                <a:spcPct val="100000"/>
              </a:lnSpc>
              <a:buNone/>
            </a:pPr>
            <a:r>
              <a:rPr lang="en-US" dirty="0">
                <a:latin typeface="Univer "/>
              </a:rPr>
              <a:t>The basic computational unit is If-Mul Unit in Pipirima. Rest of the components are made up of the combinations of these.</a:t>
            </a: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73CC2A00-8C50-B427-9192-B71FF5D3F14E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0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65212614-ED16-F23A-C060-8CF0BF7C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C6F73C56-F5FC-7A54-B6BE-3756BEF5E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Computational Components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881255F7-F9EE-FE53-EA22-F0285F58586A}"/>
              </a:ext>
            </a:extLst>
          </p:cNvPr>
          <p:cNvSpPr txBox="1">
            <a:spLocks/>
          </p:cNvSpPr>
          <p:nvPr/>
        </p:nvSpPr>
        <p:spPr>
          <a:xfrm>
            <a:off x="463461" y="2397273"/>
            <a:ext cx="6567534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b="1">
                <a:latin typeface="Univers  "/>
              </a:rPr>
              <a:t>Diagonally Sparse Multiplier Unit (DSMU)</a:t>
            </a:r>
          </a:p>
        </p:txBody>
      </p:sp>
      <p:sp>
        <p:nvSpPr>
          <p:cNvPr id="7" name="Google Shape;110;p4">
            <a:extLst>
              <a:ext uri="{FF2B5EF4-FFF2-40B4-BE49-F238E27FC236}">
                <a16:creationId xmlns:a16="http://schemas.microsoft.com/office/drawing/2014/main" id="{1D2F1788-7EE5-2175-A5F1-F1F601A72309}"/>
              </a:ext>
            </a:extLst>
          </p:cNvPr>
          <p:cNvSpPr txBox="1">
            <a:spLocks/>
          </p:cNvSpPr>
          <p:nvPr/>
        </p:nvSpPr>
        <p:spPr>
          <a:xfrm>
            <a:off x="463461" y="3033984"/>
            <a:ext cx="5510669" cy="305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Univer "/>
              </a:rPr>
              <a:t>In a diagonal matrix, there are only one non-zero per row. </a:t>
            </a:r>
          </a:p>
          <a:p>
            <a:r>
              <a:rPr lang="en-US">
                <a:latin typeface="Univer "/>
              </a:rPr>
              <a:t>DSMU does not need registers to hold the partial sums</a:t>
            </a:r>
          </a:p>
          <a:p>
            <a:r>
              <a:rPr lang="en-US">
                <a:latin typeface="Univer "/>
              </a:rPr>
              <a:t>The IMU in DSMU forwards the output directly to the output buffer </a:t>
            </a:r>
          </a:p>
        </p:txBody>
      </p:sp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E59915C7-C375-D4B3-ABCA-04D1F0CE4733}"/>
              </a:ext>
            </a:extLst>
          </p:cNvPr>
          <p:cNvSpPr txBox="1">
            <a:spLocks/>
          </p:cNvSpPr>
          <p:nvPr/>
        </p:nvSpPr>
        <p:spPr>
          <a:xfrm>
            <a:off x="463461" y="1343818"/>
            <a:ext cx="6271167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 "/>
              </a:rPr>
              <a:t>If the D/R Matrix Predictor predicts the matrix to be diagonal, Pipirima triggers the DSMU unit. </a:t>
            </a:r>
          </a:p>
        </p:txBody>
      </p:sp>
      <p:pic>
        <p:nvPicPr>
          <p:cNvPr id="2" name="Picture 1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D1F73C1A-BC40-D35C-5344-C4C0756C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55" t="32455" r="11257" b="49666"/>
          <a:stretch/>
        </p:blipFill>
        <p:spPr>
          <a:xfrm>
            <a:off x="5861325" y="3611912"/>
            <a:ext cx="5967487" cy="950483"/>
          </a:xfrm>
          <a:prstGeom prst="rect">
            <a:avLst/>
          </a:prstGeom>
        </p:spPr>
      </p:pic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3D47BDC7-1501-3B36-6F93-F3919CA4A3A3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54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69B624BA-7AE9-783E-BB2E-4A42E3D7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CC5536DC-F75E-27D8-0D88-7820281A97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Computational Components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0963E94D-EB0F-EE49-059F-97FAA5BE8926}"/>
              </a:ext>
            </a:extLst>
          </p:cNvPr>
          <p:cNvSpPr txBox="1">
            <a:spLocks/>
          </p:cNvSpPr>
          <p:nvPr/>
        </p:nvSpPr>
        <p:spPr>
          <a:xfrm>
            <a:off x="463461" y="2397273"/>
            <a:ext cx="6271167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b="1">
                <a:latin typeface="Univers" panose="020B0503020202020204" pitchFamily="34" charset="0"/>
              </a:rPr>
              <a:t>Randomly Sparse Multiplier Unit (RSMU)</a:t>
            </a:r>
          </a:p>
        </p:txBody>
      </p:sp>
      <p:sp>
        <p:nvSpPr>
          <p:cNvPr id="7" name="Google Shape;110;p4">
            <a:extLst>
              <a:ext uri="{FF2B5EF4-FFF2-40B4-BE49-F238E27FC236}">
                <a16:creationId xmlns:a16="http://schemas.microsoft.com/office/drawing/2014/main" id="{49AC509B-986E-1B71-44DE-BE36586F6E47}"/>
              </a:ext>
            </a:extLst>
          </p:cNvPr>
          <p:cNvSpPr txBox="1">
            <a:spLocks/>
          </p:cNvSpPr>
          <p:nvPr/>
        </p:nvSpPr>
        <p:spPr>
          <a:xfrm>
            <a:off x="463461" y="3033984"/>
            <a:ext cx="5510669" cy="305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Univer "/>
              </a:rPr>
              <a:t>The number of non-zero values are already known to the compute unit by the virtue of NNZ/row Predictor</a:t>
            </a:r>
          </a:p>
          <a:p>
            <a:r>
              <a:rPr lang="en-US" dirty="0">
                <a:latin typeface="Univer "/>
              </a:rPr>
              <a:t>Based on the </a:t>
            </a:r>
            <a:r>
              <a:rPr lang="en-US">
                <a:latin typeface="Univers "/>
              </a:rPr>
              <a:t>prediction</a:t>
            </a:r>
            <a:r>
              <a:rPr lang="en-US" dirty="0">
                <a:latin typeface="Univer "/>
              </a:rPr>
              <a:t>, RSMU reads that number of non-zero values equal to the prediction and allocate each of them to an IMU.</a:t>
            </a:r>
            <a:endParaRPr lang="en-US" sz="3200" dirty="0">
              <a:latin typeface="Univer "/>
            </a:endParaRPr>
          </a:p>
        </p:txBody>
      </p:sp>
      <p:pic>
        <p:nvPicPr>
          <p:cNvPr id="3" name="Picture 2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5DC31DE6-17B8-55EF-4CC5-06293B11B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55" t="50334" r="11257" b="4334"/>
          <a:stretch/>
        </p:blipFill>
        <p:spPr>
          <a:xfrm>
            <a:off x="5861324" y="3357442"/>
            <a:ext cx="5967487" cy="2409905"/>
          </a:xfrm>
          <a:prstGeom prst="rect">
            <a:avLst/>
          </a:prstGeom>
        </p:spPr>
      </p:pic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A4A02515-B87B-4AF6-BEAB-E5D20B261764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Google Shape;110;p4">
            <a:extLst>
              <a:ext uri="{FF2B5EF4-FFF2-40B4-BE49-F238E27FC236}">
                <a16:creationId xmlns:a16="http://schemas.microsoft.com/office/drawing/2014/main" id="{714B0F79-77D4-0D9D-2390-A7AF62E89B16}"/>
              </a:ext>
            </a:extLst>
          </p:cNvPr>
          <p:cNvSpPr txBox="1">
            <a:spLocks/>
          </p:cNvSpPr>
          <p:nvPr/>
        </p:nvSpPr>
        <p:spPr>
          <a:xfrm>
            <a:off x="463461" y="1343818"/>
            <a:ext cx="6271167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 "/>
              </a:rPr>
              <a:t>If the D/R Matrix Predictor predicts the matrix to be random, Pipirima triggers the DSMU unit. </a:t>
            </a:r>
          </a:p>
        </p:txBody>
      </p:sp>
    </p:spTree>
    <p:extLst>
      <p:ext uri="{BB962C8B-B14F-4D97-AF65-F5344CB8AC3E}">
        <p14:creationId xmlns:p14="http://schemas.microsoft.com/office/powerpoint/2010/main" val="1025538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B31DCF89-8224-941B-CAF1-35F6F7E0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60960A11-893E-F2DB-D0EB-0B268B3DBA9C}"/>
              </a:ext>
            </a:extLst>
          </p:cNvPr>
          <p:cNvSpPr txBox="1">
            <a:spLocks/>
          </p:cNvSpPr>
          <p:nvPr/>
        </p:nvSpPr>
        <p:spPr>
          <a:xfrm>
            <a:off x="463461" y="2203612"/>
            <a:ext cx="6271167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b="1">
                <a:latin typeface="Univers  "/>
              </a:rPr>
              <a:t>Randomly Sparse Multiplier Unit (RSMU)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50D10DD1-2341-5241-BCBB-5F741B5974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461" y="2710524"/>
                <a:ext cx="5632539" cy="30568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76200" indent="0">
                  <a:buNone/>
                </a:pPr>
                <a:r>
                  <a:rPr lang="en-US" b="1" dirty="0">
                    <a:latin typeface="Univer "/>
                  </a:rPr>
                  <a:t>CBR-based Adder Tree (CAT):</a:t>
                </a:r>
              </a:p>
              <a:p>
                <a:r>
                  <a:rPr lang="en-US" dirty="0">
                    <a:latin typeface="Univer "/>
                  </a:rPr>
                  <a:t>IMUs are doing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𝑇𝐼𝐿𝐸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Univer "/>
                  </a:rPr>
                  <a:t>number of multiplications in each step. </a:t>
                </a:r>
              </a:p>
              <a:p>
                <a:r>
                  <a:rPr lang="en-US" dirty="0">
                    <a:latin typeface="Univer "/>
                  </a:rPr>
                  <a:t>The partial outputs are pushed to corresponding Contiguous Block Registers (</a:t>
                </a:r>
                <a:r>
                  <a:rPr lang="en-US" b="1" dirty="0">
                    <a:latin typeface="Univer "/>
                  </a:rPr>
                  <a:t>CBR</a:t>
                </a:r>
                <a:r>
                  <a:rPr lang="en-US" dirty="0">
                    <a:latin typeface="Univer "/>
                  </a:rPr>
                  <a:t>)</a:t>
                </a:r>
              </a:p>
              <a:p>
                <a:r>
                  <a:rPr lang="en-US" dirty="0">
                    <a:latin typeface="Univer "/>
                  </a:rPr>
                  <a:t>The partial outputs are accumulated using an adder tree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𝑛𝑛𝑧</m:t>
                    </m:r>
                  </m:oMath>
                </a14:m>
                <a:r>
                  <a:rPr lang="en-US" dirty="0">
                    <a:latin typeface="Univer "/>
                  </a:rPr>
                  <a:t>) stages</a:t>
                </a:r>
              </a:p>
            </p:txBody>
          </p:sp>
        </mc:Choice>
        <mc:Fallback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50D10DD1-2341-5241-BCBB-5F741B597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1" y="2710524"/>
                <a:ext cx="5632539" cy="3056823"/>
              </a:xfrm>
              <a:prstGeom prst="rect">
                <a:avLst/>
              </a:prstGeom>
              <a:blipFill>
                <a:blip r:embed="rId3"/>
                <a:stretch>
                  <a:fillRect l="-225" b="-99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6E5E8306-5380-EAFE-3396-1FA3D2F12C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055" t="50334" r="11257" b="4334"/>
          <a:stretch/>
        </p:blipFill>
        <p:spPr>
          <a:xfrm>
            <a:off x="5861324" y="3357442"/>
            <a:ext cx="5967487" cy="2409905"/>
          </a:xfrm>
          <a:prstGeom prst="rect">
            <a:avLst/>
          </a:prstGeom>
        </p:spPr>
      </p:pic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914F2DD1-B615-6C41-CF67-192928D079EC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Google Shape;110;p4">
            <a:extLst>
              <a:ext uri="{FF2B5EF4-FFF2-40B4-BE49-F238E27FC236}">
                <a16:creationId xmlns:a16="http://schemas.microsoft.com/office/drawing/2014/main" id="{A29D7119-0583-02A2-AED1-09DE95630F41}"/>
              </a:ext>
            </a:extLst>
          </p:cNvPr>
          <p:cNvSpPr txBox="1">
            <a:spLocks/>
          </p:cNvSpPr>
          <p:nvPr/>
        </p:nvSpPr>
        <p:spPr>
          <a:xfrm>
            <a:off x="463461" y="1343818"/>
            <a:ext cx="6271167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 "/>
              </a:rPr>
              <a:t>If the D/R Matrix Predictor predicts the matrix to be diagonal, Pipirima triggers the RSMU unit. </a:t>
            </a:r>
          </a:p>
        </p:txBody>
      </p:sp>
      <p:sp>
        <p:nvSpPr>
          <p:cNvPr id="10" name="Google Shape;109;p4">
            <a:extLst>
              <a:ext uri="{FF2B5EF4-FFF2-40B4-BE49-F238E27FC236}">
                <a16:creationId xmlns:a16="http://schemas.microsoft.com/office/drawing/2014/main" id="{349F1856-17FC-3EDB-FF9B-B7DDE0DD18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Computational Components</a:t>
            </a:r>
            <a:endParaRPr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0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D3C82C66-DC03-621A-CDB3-209FE9188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63F55524-0DD2-2979-5F8D-2B68D511F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Computational Components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A930A840-130D-A132-99B1-B4B689881E18}"/>
              </a:ext>
            </a:extLst>
          </p:cNvPr>
          <p:cNvSpPr txBox="1">
            <a:spLocks/>
          </p:cNvSpPr>
          <p:nvPr/>
        </p:nvSpPr>
        <p:spPr>
          <a:xfrm>
            <a:off x="463461" y="2523879"/>
            <a:ext cx="6271167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b="1">
                <a:latin typeface="Univers" panose="020B0503020202020204" pitchFamily="34" charset="0"/>
              </a:rPr>
              <a:t>Advantage of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ED564195-3D33-4300-B56B-36161D0DE4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461" y="3141518"/>
                <a:ext cx="5397863" cy="30568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dirty="0">
                    <a:latin typeface="Univers" panose="020B0503020202020204" pitchFamily="34" charset="0"/>
                  </a:rPr>
                  <a:t>Both DSMU and RSMU harness fine-grain parallelism by allowing each IMU to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𝑇𝐼𝐿𝐸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Univers" panose="020B0503020202020204" pitchFamily="34" charset="0"/>
                  </a:rPr>
                  <a:t>number of multiplication operations at a time.</a:t>
                </a:r>
              </a:p>
            </p:txBody>
          </p:sp>
        </mc:Choice>
        <mc:Fallback xmlns=""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ED564195-3D33-4300-B56B-36161D0DE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1" y="3141518"/>
                <a:ext cx="5397863" cy="3056823"/>
              </a:xfrm>
              <a:prstGeom prst="rect">
                <a:avLst/>
              </a:prstGeom>
              <a:blipFill>
                <a:blip r:embed="rId3"/>
                <a:stretch>
                  <a:fillRect r="-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268CF19F-D313-85F8-274C-77A33119BF3B}"/>
              </a:ext>
            </a:extLst>
          </p:cNvPr>
          <p:cNvSpPr txBox="1">
            <a:spLocks/>
          </p:cNvSpPr>
          <p:nvPr/>
        </p:nvSpPr>
        <p:spPr>
          <a:xfrm>
            <a:off x="463460" y="1345339"/>
            <a:ext cx="6271167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s "/>
              </a:rPr>
              <a:t>Pipirima leverages the predictions and enhance the fine-grained parallelism </a:t>
            </a: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D8F16502-FAE5-7E8B-C198-C46B7678CC7A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2B1F1-7C5D-521E-DE68-BA8C920A71A2}"/>
              </a:ext>
            </a:extLst>
          </p:cNvPr>
          <p:cNvSpPr txBox="1"/>
          <p:nvPr/>
        </p:nvSpPr>
        <p:spPr>
          <a:xfrm>
            <a:off x="5730755" y="3287770"/>
            <a:ext cx="5859883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Univers" panose="020B0503020202020204" pitchFamily="34" charset="0"/>
              </a:rPr>
              <a:t>Pipirima informed by the NNZ values per row (due to the prediction) can now employ multiple IMUs concurrently and does not have to segregate offsets load and values/indices load.</a:t>
            </a:r>
          </a:p>
        </p:txBody>
      </p:sp>
    </p:spTree>
    <p:extLst>
      <p:ext uri="{BB962C8B-B14F-4D97-AF65-F5344CB8AC3E}">
        <p14:creationId xmlns:p14="http://schemas.microsoft.com/office/powerpoint/2010/main" val="6757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7C68543-F0DD-42B1-A6B1-429975771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35309008-83EB-FB97-48B7-8A5901CBBF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467428"/>
            <a:ext cx="5489347" cy="133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Univers Condensed" panose="020B0506020202050204" pitchFamily="34" charset="0"/>
              </a:rPr>
              <a:t>EVALUATION AND RESULTS</a:t>
            </a: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FEF954DD-065E-8A0E-CD18-C2F9374DD12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398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39534CE7-83F8-CBEF-37A3-3B6B2C49F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7F94E4C7-4F6B-544C-8AA7-26188DEF3D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Experimental Setup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F7A161F5-4A26-1301-0732-5A668E366B5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5" name="Google Shape;110;p4">
            <a:extLst>
              <a:ext uri="{FF2B5EF4-FFF2-40B4-BE49-F238E27FC236}">
                <a16:creationId xmlns:a16="http://schemas.microsoft.com/office/drawing/2014/main" id="{FAB1A4B5-8EC0-7A61-979A-E5FFC656B1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3464" y="1709057"/>
            <a:ext cx="2093470" cy="54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sz="2300" b="1" i="1">
                <a:effectLst/>
                <a:latin typeface="Univers" panose="020B0503020202020204" pitchFamily="34" charset="0"/>
              </a:rPr>
              <a:t>Workloads</a:t>
            </a:r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8B8EDE34-CCCF-43AC-0C16-535DF48AD298}"/>
              </a:ext>
            </a:extLst>
          </p:cNvPr>
          <p:cNvSpPr txBox="1">
            <a:spLocks/>
          </p:cNvSpPr>
          <p:nvPr/>
        </p:nvSpPr>
        <p:spPr>
          <a:xfrm>
            <a:off x="6931997" y="2252133"/>
            <a:ext cx="4644140" cy="289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Univer "/>
              </a:rPr>
              <a:t>Cycle-accurate simulator </a:t>
            </a:r>
          </a:p>
          <a:p>
            <a:r>
              <a:rPr lang="en-US">
                <a:latin typeface="Univer "/>
              </a:rPr>
              <a:t>RTL synthesis using Synopsys Design Compiler in TSMC 45nm Library</a:t>
            </a:r>
          </a:p>
          <a:p>
            <a:r>
              <a:rPr lang="en-US">
                <a:latin typeface="Univer "/>
              </a:rPr>
              <a:t>CACTI 7.0 for memory components</a:t>
            </a:r>
          </a:p>
          <a:p>
            <a:endParaRPr lang="en-US">
              <a:latin typeface="Univer "/>
            </a:endParaRPr>
          </a:p>
        </p:txBody>
      </p:sp>
      <p:sp>
        <p:nvSpPr>
          <p:cNvPr id="3" name="Google Shape;110;p4">
            <a:extLst>
              <a:ext uri="{FF2B5EF4-FFF2-40B4-BE49-F238E27FC236}">
                <a16:creationId xmlns:a16="http://schemas.microsoft.com/office/drawing/2014/main" id="{1C607BA2-4D8E-9D74-B30A-3015FD106BED}"/>
              </a:ext>
            </a:extLst>
          </p:cNvPr>
          <p:cNvSpPr txBox="1">
            <a:spLocks/>
          </p:cNvSpPr>
          <p:nvPr/>
        </p:nvSpPr>
        <p:spPr>
          <a:xfrm>
            <a:off x="463462" y="3742268"/>
            <a:ext cx="2093470" cy="54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i="1">
                <a:latin typeface="Univers" panose="020B0503020202020204" pitchFamily="34" charset="0"/>
              </a:rPr>
              <a:t>Baselines</a:t>
            </a:r>
          </a:p>
        </p:txBody>
      </p:sp>
      <p:sp>
        <p:nvSpPr>
          <p:cNvPr id="4" name="Google Shape;110;p4">
            <a:extLst>
              <a:ext uri="{FF2B5EF4-FFF2-40B4-BE49-F238E27FC236}">
                <a16:creationId xmlns:a16="http://schemas.microsoft.com/office/drawing/2014/main" id="{CEF09FD9-E062-7C7E-909E-B26DBD0F5FEB}"/>
              </a:ext>
            </a:extLst>
          </p:cNvPr>
          <p:cNvSpPr txBox="1">
            <a:spLocks/>
          </p:cNvSpPr>
          <p:nvPr/>
        </p:nvSpPr>
        <p:spPr>
          <a:xfrm>
            <a:off x="463463" y="4285344"/>
            <a:ext cx="5397863" cy="149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err="1">
                <a:latin typeface="Univer "/>
              </a:rPr>
              <a:t>ExTensor</a:t>
            </a:r>
            <a:r>
              <a:rPr lang="en-US">
                <a:latin typeface="Univer "/>
              </a:rPr>
              <a:t> (dot-product-based </a:t>
            </a:r>
            <a:r>
              <a:rPr lang="en-US" err="1">
                <a:latin typeface="Univer "/>
              </a:rPr>
              <a:t>SpMM</a:t>
            </a:r>
            <a:r>
              <a:rPr lang="en-US">
                <a:latin typeface="Univer "/>
              </a:rPr>
              <a:t>)</a:t>
            </a:r>
          </a:p>
          <a:p>
            <a:r>
              <a:rPr lang="en-US" err="1">
                <a:latin typeface="Univer "/>
              </a:rPr>
              <a:t>Tensaurus</a:t>
            </a:r>
            <a:r>
              <a:rPr lang="en-US">
                <a:latin typeface="Univer "/>
              </a:rPr>
              <a:t> (row-wise-product-base </a:t>
            </a:r>
            <a:r>
              <a:rPr lang="en-US" err="1">
                <a:latin typeface="Univer "/>
              </a:rPr>
              <a:t>SpMM</a:t>
            </a:r>
            <a:r>
              <a:rPr lang="en-US">
                <a:latin typeface="Univer "/>
              </a:rPr>
              <a:t> and SpMV)</a:t>
            </a:r>
          </a:p>
          <a:p>
            <a:endParaRPr lang="en-US">
              <a:latin typeface="Univer 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E0B865D6-D066-BF54-4BAF-6CFDAC17C56C}"/>
              </a:ext>
            </a:extLst>
          </p:cNvPr>
          <p:cNvSpPr txBox="1">
            <a:spLocks/>
          </p:cNvSpPr>
          <p:nvPr/>
        </p:nvSpPr>
        <p:spPr>
          <a:xfrm>
            <a:off x="6931996" y="1709057"/>
            <a:ext cx="3888403" cy="54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i="1">
                <a:latin typeface="Univers" panose="020B0503020202020204" pitchFamily="34" charset="0"/>
              </a:rPr>
              <a:t>Simulation Infrastructure</a:t>
            </a:r>
          </a:p>
        </p:txBody>
      </p:sp>
      <p:sp>
        <p:nvSpPr>
          <p:cNvPr id="7" name="Google Shape;110;p4">
            <a:extLst>
              <a:ext uri="{FF2B5EF4-FFF2-40B4-BE49-F238E27FC236}">
                <a16:creationId xmlns:a16="http://schemas.microsoft.com/office/drawing/2014/main" id="{6340A8C0-1A45-6A1F-1940-0F81C1838817}"/>
              </a:ext>
            </a:extLst>
          </p:cNvPr>
          <p:cNvSpPr txBox="1">
            <a:spLocks/>
          </p:cNvSpPr>
          <p:nvPr/>
        </p:nvSpPr>
        <p:spPr>
          <a:xfrm>
            <a:off x="615863" y="2270256"/>
            <a:ext cx="5397863" cy="149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Univer "/>
              </a:rPr>
              <a:t>SuiteSparse Dataset</a:t>
            </a:r>
          </a:p>
          <a:p>
            <a:r>
              <a:rPr lang="en-US">
                <a:latin typeface="Univer "/>
              </a:rPr>
              <a:t>Synthetic Matrices</a:t>
            </a:r>
          </a:p>
          <a:p>
            <a:r>
              <a:rPr lang="en-US">
                <a:latin typeface="Univer "/>
              </a:rPr>
              <a:t>Transformer Workloads</a:t>
            </a:r>
          </a:p>
        </p:txBody>
      </p:sp>
    </p:spTree>
    <p:extLst>
      <p:ext uri="{BB962C8B-B14F-4D97-AF65-F5344CB8AC3E}">
        <p14:creationId xmlns:p14="http://schemas.microsoft.com/office/powerpoint/2010/main" val="21360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A6FA6EA0-7AB9-709E-E796-91A1DA6D7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BA3EA241-EC56-747A-9112-68AD027ADD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Evaluation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BA7AAC37-EA89-70D8-6BA9-0AFDF94707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3186" y="1319714"/>
            <a:ext cx="6913913" cy="120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sz="2300" dirty="0">
                <a:effectLst/>
                <a:latin typeface="Univers  "/>
              </a:rPr>
              <a:t>Prior knowledge of matrix partition structure allows Pipirima to distribute multiplications among IMUs.  </a:t>
            </a: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9CC1D7AB-C722-F1F7-1421-E444D2204A3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3220ECD-3022-74A8-E815-6846B4ACD136}"/>
              </a:ext>
              <a:ext uri="{147F2762-F138-4A5C-976F-8EAC2B608ADB}">
                <a16:predDERef xmlns:a16="http://schemas.microsoft.com/office/drawing/2014/main" pred="{7268C0B4-127C-5925-552B-8232E2269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203778"/>
              </p:ext>
            </p:extLst>
          </p:nvPr>
        </p:nvGraphicFramePr>
        <p:xfrm>
          <a:off x="155486" y="2676778"/>
          <a:ext cx="3775533" cy="265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3E9156E-6C16-DF78-056B-EE0EEC4E5351}"/>
              </a:ext>
              <a:ext uri="{147F2762-F138-4A5C-976F-8EAC2B608ADB}">
                <a16:predDERef xmlns:a16="http://schemas.microsoft.com/office/drawing/2014/main" pred="{699159E6-B5CA-176D-1E35-3107B02740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363675"/>
              </p:ext>
            </p:extLst>
          </p:nvPr>
        </p:nvGraphicFramePr>
        <p:xfrm>
          <a:off x="4026640" y="2520952"/>
          <a:ext cx="3775533" cy="279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90D6F25-B133-265E-722D-011C8823C864}"/>
              </a:ext>
              <a:ext uri="{147F2762-F138-4A5C-976F-8EAC2B608ADB}">
                <a16:predDERef xmlns:a16="http://schemas.microsoft.com/office/drawing/2014/main" pred="{123AEE29-66F6-83FF-1C85-5B80F55E4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751855"/>
              </p:ext>
            </p:extLst>
          </p:nvPr>
        </p:nvGraphicFramePr>
        <p:xfrm>
          <a:off x="7993414" y="2530476"/>
          <a:ext cx="3835399" cy="2798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3906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37801C98-6B86-5CA1-49C9-4984DE65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FBB25A66-01FB-D720-E60E-8CE57567C5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Sparsity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96AEB85D-0F89-D87A-73C6-6584F9BD6F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6A27B546-7588-50E1-0F9F-5B4B0928C8BD}"/>
              </a:ext>
            </a:extLst>
          </p:cNvPr>
          <p:cNvSpPr txBox="1">
            <a:spLocks/>
          </p:cNvSpPr>
          <p:nvPr/>
        </p:nvSpPr>
        <p:spPr>
          <a:xfrm>
            <a:off x="363187" y="1343819"/>
            <a:ext cx="6274680" cy="132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s" panose="020B0503020202020204" pitchFamily="34" charset="0"/>
              </a:rPr>
              <a:t>The existence of zeros in a matrix is referred to as “</a:t>
            </a:r>
            <a:r>
              <a:rPr lang="en-US" b="1" i="1" dirty="0">
                <a:latin typeface="Univers" panose="020B0503020202020204" pitchFamily="34" charset="0"/>
              </a:rPr>
              <a:t>sparsity</a:t>
            </a:r>
            <a:r>
              <a:rPr lang="en-US" i="1" dirty="0">
                <a:latin typeface="Univers" panose="020B0503020202020204" pitchFamily="34" charset="0"/>
              </a:rPr>
              <a:t> </a:t>
            </a:r>
            <a:r>
              <a:rPr lang="en-US" dirty="0">
                <a:latin typeface="Univers" panose="020B0503020202020204" pitchFamily="34" charset="0"/>
              </a:rPr>
              <a:t>“</a:t>
            </a:r>
          </a:p>
        </p:txBody>
      </p:sp>
      <p:sp>
        <p:nvSpPr>
          <p:cNvPr id="5" name="Google Shape;110;p4">
            <a:extLst>
              <a:ext uri="{FF2B5EF4-FFF2-40B4-BE49-F238E27FC236}">
                <a16:creationId xmlns:a16="http://schemas.microsoft.com/office/drawing/2014/main" id="{C1412186-8BA0-073D-E568-B854D645DA5F}"/>
              </a:ext>
            </a:extLst>
          </p:cNvPr>
          <p:cNvSpPr txBox="1">
            <a:spLocks/>
          </p:cNvSpPr>
          <p:nvPr/>
        </p:nvSpPr>
        <p:spPr>
          <a:xfrm>
            <a:off x="363187" y="2416185"/>
            <a:ext cx="8120413" cy="58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s" panose="020B0503020202020204" pitchFamily="34" charset="0"/>
              </a:rPr>
              <a:t>Sparsity exist across different domains. For example: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12204C-DF2B-581A-D35E-C69D3A671557}"/>
              </a:ext>
            </a:extLst>
          </p:cNvPr>
          <p:cNvGrpSpPr/>
          <p:nvPr/>
        </p:nvGrpSpPr>
        <p:grpSpPr>
          <a:xfrm>
            <a:off x="373461" y="3174469"/>
            <a:ext cx="2830070" cy="2650067"/>
            <a:chOff x="373461" y="3174469"/>
            <a:chExt cx="2830070" cy="2650067"/>
          </a:xfrm>
        </p:grpSpPr>
        <p:pic>
          <p:nvPicPr>
            <p:cNvPr id="7" name="Picture 6" descr="A machine learning icon set&#10;&#10;AI-generated content may be incorrect.">
              <a:extLst>
                <a:ext uri="{FF2B5EF4-FFF2-40B4-BE49-F238E27FC236}">
                  <a16:creationId xmlns:a16="http://schemas.microsoft.com/office/drawing/2014/main" id="{9A6F5EE4-ADFD-966E-268F-679914FEE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63" y="3174469"/>
              <a:ext cx="2650067" cy="265006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6402E7-8FCB-5B83-78BF-1708CF19EFD9}"/>
                </a:ext>
              </a:extLst>
            </p:cNvPr>
            <p:cNvSpPr/>
            <p:nvPr/>
          </p:nvSpPr>
          <p:spPr>
            <a:xfrm>
              <a:off x="970961" y="3327662"/>
              <a:ext cx="1555423" cy="612742"/>
            </a:xfrm>
            <a:prstGeom prst="rect">
              <a:avLst/>
            </a:prstGeom>
            <a:solidFill>
              <a:srgbClr val="BBD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Google Shape;110;p4">
              <a:extLst>
                <a:ext uri="{FF2B5EF4-FFF2-40B4-BE49-F238E27FC236}">
                  <a16:creationId xmlns:a16="http://schemas.microsoft.com/office/drawing/2014/main" id="{629B7D6C-37A6-F846-AA73-F0E339221DA1}"/>
                </a:ext>
              </a:extLst>
            </p:cNvPr>
            <p:cNvSpPr txBox="1">
              <a:spLocks/>
            </p:cNvSpPr>
            <p:nvPr/>
          </p:nvSpPr>
          <p:spPr>
            <a:xfrm>
              <a:off x="373461" y="3174469"/>
              <a:ext cx="2830070" cy="10793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 algn="ctr">
                <a:buNone/>
              </a:pPr>
              <a:r>
                <a:rPr lang="en-US" sz="2000" b="1" dirty="0">
                  <a:solidFill>
                    <a:srgbClr val="14334A"/>
                  </a:solidFill>
                  <a:latin typeface="Univers Condensed" panose="020B0506020202050204" pitchFamily="34" charset="0"/>
                </a:rPr>
                <a:t>LARGE LANGUAGE MODELS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1939E4-FE24-5A1F-942E-85EB925331E6}"/>
              </a:ext>
            </a:extLst>
          </p:cNvPr>
          <p:cNvGrpSpPr/>
          <p:nvPr/>
        </p:nvGrpSpPr>
        <p:grpSpPr>
          <a:xfrm>
            <a:off x="8812579" y="3174469"/>
            <a:ext cx="2830070" cy="2650067"/>
            <a:chOff x="8812579" y="3174469"/>
            <a:chExt cx="2830070" cy="2650067"/>
          </a:xfrm>
        </p:grpSpPr>
        <p:pic>
          <p:nvPicPr>
            <p:cNvPr id="13" name="Picture 12" descr="A computer screen with text and icons&#10;&#10;AI-generated content may be incorrect.">
              <a:extLst>
                <a:ext uri="{FF2B5EF4-FFF2-40B4-BE49-F238E27FC236}">
                  <a16:creationId xmlns:a16="http://schemas.microsoft.com/office/drawing/2014/main" id="{F889885F-8FF9-BC96-23BD-C279C4FCC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1680" y="3174469"/>
              <a:ext cx="2650067" cy="265006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AC9085-9352-FCCE-27C3-9CF0755580CE}"/>
                </a:ext>
              </a:extLst>
            </p:cNvPr>
            <p:cNvSpPr/>
            <p:nvPr/>
          </p:nvSpPr>
          <p:spPr>
            <a:xfrm>
              <a:off x="9085614" y="3327662"/>
              <a:ext cx="2284001" cy="528346"/>
            </a:xfrm>
            <a:prstGeom prst="rect">
              <a:avLst/>
            </a:prstGeom>
            <a:solidFill>
              <a:srgbClr val="BBD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oogle Shape;110;p4">
              <a:extLst>
                <a:ext uri="{FF2B5EF4-FFF2-40B4-BE49-F238E27FC236}">
                  <a16:creationId xmlns:a16="http://schemas.microsoft.com/office/drawing/2014/main" id="{926ECBC9-6ED9-8D25-F889-29811CF42C65}"/>
                </a:ext>
              </a:extLst>
            </p:cNvPr>
            <p:cNvSpPr txBox="1">
              <a:spLocks/>
            </p:cNvSpPr>
            <p:nvPr/>
          </p:nvSpPr>
          <p:spPr>
            <a:xfrm>
              <a:off x="8812579" y="3174469"/>
              <a:ext cx="2830070" cy="10793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 algn="ctr">
                <a:buNone/>
              </a:pPr>
              <a:r>
                <a:rPr lang="en-US" sz="2000" b="1" dirty="0">
                  <a:solidFill>
                    <a:srgbClr val="14334A"/>
                  </a:solidFill>
                  <a:latin typeface="Univers Condensed" panose="020B0506020202050204" pitchFamily="34" charset="0"/>
                </a:rPr>
                <a:t>RECOMMENDATION SYSTEMS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EA5E75-0365-0540-5DED-FCAAED99E7CA}"/>
              </a:ext>
            </a:extLst>
          </p:cNvPr>
          <p:cNvGrpSpPr/>
          <p:nvPr/>
        </p:nvGrpSpPr>
        <p:grpSpPr>
          <a:xfrm>
            <a:off x="3293533" y="3132827"/>
            <a:ext cx="2650067" cy="2691709"/>
            <a:chOff x="3293533" y="3132827"/>
            <a:chExt cx="2650067" cy="2691709"/>
          </a:xfrm>
        </p:grpSpPr>
        <p:pic>
          <p:nvPicPr>
            <p:cNvPr id="9" name="Picture 8" descr="A computer with a graph on it&#10;&#10;AI-generated content may be incorrect.">
              <a:extLst>
                <a:ext uri="{FF2B5EF4-FFF2-40B4-BE49-F238E27FC236}">
                  <a16:creationId xmlns:a16="http://schemas.microsoft.com/office/drawing/2014/main" id="{69E71DF8-02AD-CB3A-F763-76CB7DE7E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3533" y="3174469"/>
              <a:ext cx="2650067" cy="265006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7D87F0-85D0-9FF7-0E56-7DF8AE81921A}"/>
                </a:ext>
              </a:extLst>
            </p:cNvPr>
            <p:cNvSpPr/>
            <p:nvPr/>
          </p:nvSpPr>
          <p:spPr>
            <a:xfrm>
              <a:off x="3711029" y="3254068"/>
              <a:ext cx="1775371" cy="686336"/>
            </a:xfrm>
            <a:prstGeom prst="rect">
              <a:avLst/>
            </a:prstGeom>
            <a:solidFill>
              <a:srgbClr val="BBD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110;p4">
              <a:extLst>
                <a:ext uri="{FF2B5EF4-FFF2-40B4-BE49-F238E27FC236}">
                  <a16:creationId xmlns:a16="http://schemas.microsoft.com/office/drawing/2014/main" id="{0D1F1AA3-19FA-50B4-2459-87ACF231FE2A}"/>
                </a:ext>
              </a:extLst>
            </p:cNvPr>
            <p:cNvSpPr txBox="1">
              <a:spLocks/>
            </p:cNvSpPr>
            <p:nvPr/>
          </p:nvSpPr>
          <p:spPr>
            <a:xfrm>
              <a:off x="3678232" y="3132827"/>
              <a:ext cx="1840964" cy="918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6200" indent="0" algn="ctr">
                <a:buNone/>
              </a:pPr>
              <a:r>
                <a:rPr lang="en-US" sz="2000" b="1" dirty="0">
                  <a:solidFill>
                    <a:srgbClr val="14334A"/>
                  </a:solidFill>
                  <a:latin typeface="Univers Condensed" panose="020B0506020202050204" pitchFamily="34" charset="0"/>
                </a:rPr>
                <a:t>SCIENTIFIC COMPUTING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12754-74B4-DD9E-BC93-B7228B64E89A}"/>
              </a:ext>
            </a:extLst>
          </p:cNvPr>
          <p:cNvGrpSpPr/>
          <p:nvPr/>
        </p:nvGrpSpPr>
        <p:grpSpPr>
          <a:xfrm>
            <a:off x="5982508" y="3174468"/>
            <a:ext cx="2830070" cy="2650067"/>
            <a:chOff x="5982508" y="3174468"/>
            <a:chExt cx="2830070" cy="26500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F72CA9-D18A-314C-139F-F05718D5A49C}"/>
                </a:ext>
              </a:extLst>
            </p:cNvPr>
            <p:cNvGrpSpPr/>
            <p:nvPr/>
          </p:nvGrpSpPr>
          <p:grpSpPr>
            <a:xfrm>
              <a:off x="5982508" y="3174468"/>
              <a:ext cx="2830070" cy="2650067"/>
              <a:chOff x="5982509" y="3174469"/>
              <a:chExt cx="2830070" cy="265006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AC11260-533D-6C76-2468-99F0177FEB49}"/>
                  </a:ext>
                </a:extLst>
              </p:cNvPr>
              <p:cNvGrpSpPr/>
              <p:nvPr/>
            </p:nvGrpSpPr>
            <p:grpSpPr>
              <a:xfrm>
                <a:off x="5982509" y="3174469"/>
                <a:ext cx="2830070" cy="2650067"/>
                <a:chOff x="5982509" y="3174469"/>
                <a:chExt cx="2830070" cy="2650067"/>
              </a:xfrm>
            </p:grpSpPr>
            <p:pic>
              <p:nvPicPr>
                <p:cNvPr id="11" name="Picture 10" descr="A computer with a diagram and a dna strand&#10;&#10;AI-generated content may be incorrect.">
                  <a:extLst>
                    <a:ext uri="{FF2B5EF4-FFF2-40B4-BE49-F238E27FC236}">
                      <a16:creationId xmlns:a16="http://schemas.microsoft.com/office/drawing/2014/main" id="{78D24639-7B19-F55E-C146-7F9B1791AD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23603" y="3174469"/>
                  <a:ext cx="2650067" cy="2650067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306D282-06A2-F48B-597C-AC5111818D77}"/>
                    </a:ext>
                  </a:extLst>
                </p:cNvPr>
                <p:cNvSpPr/>
                <p:nvPr/>
              </p:nvSpPr>
              <p:spPr>
                <a:xfrm>
                  <a:off x="6560950" y="3327662"/>
                  <a:ext cx="1775371" cy="432728"/>
                </a:xfrm>
                <a:prstGeom prst="rect">
                  <a:avLst/>
                </a:prstGeom>
                <a:solidFill>
                  <a:srgbClr val="BBDD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Google Shape;110;p4">
                  <a:extLst>
                    <a:ext uri="{FF2B5EF4-FFF2-40B4-BE49-F238E27FC236}">
                      <a16:creationId xmlns:a16="http://schemas.microsoft.com/office/drawing/2014/main" id="{93772964-4920-0868-593B-C5B5BA7A87C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82509" y="3175432"/>
                  <a:ext cx="2830070" cy="1079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81000" algn="l" rtl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Char char="•"/>
                    <a:defRPr sz="2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L="914400" marR="0" lvl="1" indent="-3556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Arial"/>
                    <a:buChar char="•"/>
                    <a:defRPr sz="20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L="1371600" marR="0" lvl="2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L="1828800" marR="0" lvl="3" indent="-3302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Arial"/>
                    <a:buChar char="•"/>
                    <a:defRPr sz="16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L="2286000" marR="0" lvl="4" indent="-3302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Arial"/>
                    <a:buChar char="•"/>
                    <a:defRPr sz="16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L="2743200" marR="0" lvl="5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L="3200400" marR="0" lvl="6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L="3657600" marR="0" lvl="7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L="4114800" marR="0" lvl="8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76200" indent="0" algn="ctr">
                    <a:buNone/>
                  </a:pPr>
                  <a:r>
                    <a:rPr lang="en-US" sz="2000" b="1" dirty="0">
                      <a:solidFill>
                        <a:srgbClr val="14334A"/>
                      </a:solidFill>
                      <a:latin typeface="Univers Condensed" panose="020B0506020202050204" pitchFamily="34" charset="0"/>
                    </a:rPr>
                    <a:t>GENOMICS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9F16A2F-BD69-24A6-D7DF-48A8F5A29DFA}"/>
                  </a:ext>
                </a:extLst>
              </p:cNvPr>
              <p:cNvSpPr/>
              <p:nvPr/>
            </p:nvSpPr>
            <p:spPr>
              <a:xfrm rot="19421543">
                <a:off x="7935435" y="5145375"/>
                <a:ext cx="745958" cy="507588"/>
              </a:xfrm>
              <a:prstGeom prst="rect">
                <a:avLst/>
              </a:prstGeom>
              <a:solidFill>
                <a:srgbClr val="BBDD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1" name="Graphic 20" descr="Chemicals with solid fill">
              <a:extLst>
                <a:ext uri="{FF2B5EF4-FFF2-40B4-BE49-F238E27FC236}">
                  <a16:creationId xmlns:a16="http://schemas.microsoft.com/office/drawing/2014/main" id="{9C60DAC9-63DA-A838-CF58-5625E0C4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22930" y="4973796"/>
              <a:ext cx="850739" cy="850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20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B031C3DC-E321-3624-758F-69BCE675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9FFE3AE5-6E2A-1BDF-B6A5-14D272169E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latin typeface="Univers Condensed" panose="020B0506020202050204" pitchFamily="34" charset="0"/>
              </a:rPr>
              <a:t>Evaluation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2FDB2220-A918-E3F1-B043-EEA2836D55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3187" y="1319714"/>
            <a:ext cx="6378576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sz="2300" dirty="0">
                <a:latin typeface="Univers  "/>
              </a:rPr>
              <a:t>Pipirima gives promising speedup over dense transformer workloads as well. </a:t>
            </a: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022C33C8-4FB2-7F28-889B-0245B664595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9F8155-B50B-942D-39DD-C43FFC13415D}"/>
              </a:ext>
              <a:ext uri="{147F2762-F138-4A5C-976F-8EAC2B608ADB}">
                <a16:predDERef xmlns:a16="http://schemas.microsoft.com/office/drawing/2014/main" pred="{EFC5E181-DFC6-4470-6633-50F726499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566942"/>
              </p:ext>
            </p:extLst>
          </p:nvPr>
        </p:nvGraphicFramePr>
        <p:xfrm>
          <a:off x="2355456" y="2316687"/>
          <a:ext cx="7015795" cy="186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E11D475-B6C5-EE92-2BB3-E372FE93E0E5}"/>
              </a:ext>
              <a:ext uri="{147F2762-F138-4A5C-976F-8EAC2B608ADB}">
                <a16:predDERef xmlns:a16="http://schemas.microsoft.com/office/drawing/2014/main" pred="{414FBD8D-92FB-3C37-4BD9-6EB436F2A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486391"/>
              </p:ext>
            </p:extLst>
          </p:nvPr>
        </p:nvGraphicFramePr>
        <p:xfrm>
          <a:off x="2393080" y="4310926"/>
          <a:ext cx="7015795" cy="186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04749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4AF86E99-947E-1339-8105-1AE584DB7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A2D875AE-764A-029D-515B-BEF70E48B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latin typeface="Univers Condensed" panose="020B0506020202050204" pitchFamily="34" charset="0"/>
              </a:rPr>
              <a:t>Evaluation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A0DCA8B1-81E6-BC49-0CEF-91E7BE40BB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3187" y="1319714"/>
            <a:ext cx="691591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sz="2300" dirty="0">
                <a:latin typeface="Univers  "/>
              </a:rPr>
              <a:t>Increasing density results in increased probability of different non-zero values per row and consequently, increased mispredictions</a:t>
            </a: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F6E6B862-8DF6-6E7B-7AB4-E490B858BFD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2C503E62-9F4C-51A1-9C30-176DCBD5AA5C}"/>
              </a:ext>
            </a:extLst>
          </p:cNvPr>
          <p:cNvSpPr txBox="1">
            <a:spLocks/>
          </p:cNvSpPr>
          <p:nvPr/>
        </p:nvSpPr>
        <p:spPr>
          <a:xfrm>
            <a:off x="4925761" y="2657277"/>
            <a:ext cx="3350973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000" b="1" dirty="0">
                <a:latin typeface="Univers  "/>
              </a:rPr>
              <a:t>Synthetic Workloads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7EDC779-D3E1-D64A-806C-11A346D76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236830"/>
              </p:ext>
            </p:extLst>
          </p:nvPr>
        </p:nvGraphicFramePr>
        <p:xfrm>
          <a:off x="2587341" y="3033307"/>
          <a:ext cx="7017318" cy="276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6922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389AD5AF-89F7-ACBF-8FA7-F00BD157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D9ECCEE0-A96C-756A-DD86-2C4AA37DD7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latin typeface="Univers Condensed" panose="020B0506020202050204" pitchFamily="34" charset="0"/>
              </a:rPr>
              <a:t>Evaluation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0778D26A-0BCA-E99E-0B86-EEC52ACDBD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3187" y="1319714"/>
            <a:ext cx="6927950" cy="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latin typeface="Univers  "/>
              </a:rPr>
              <a:t>Overhead of prediction related components increases with increasing mispredictions</a:t>
            </a: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3D9DC367-1E49-EB33-5EEE-4D196423F70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BA67B5-340E-C7EA-2AC2-B93F7A433A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07215"/>
              </p:ext>
            </p:extLst>
          </p:nvPr>
        </p:nvGraphicFramePr>
        <p:xfrm>
          <a:off x="1799112" y="2422402"/>
          <a:ext cx="2981049" cy="2866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59435E6-48C0-2560-3EEA-B251FF343B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2668485"/>
              </p:ext>
            </p:extLst>
          </p:nvPr>
        </p:nvGraphicFramePr>
        <p:xfrm>
          <a:off x="4780161" y="2765318"/>
          <a:ext cx="2881900" cy="2523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9315B6D-D0E5-A384-759E-C1DAD06207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035605"/>
              </p:ext>
            </p:extLst>
          </p:nvPr>
        </p:nvGraphicFramePr>
        <p:xfrm>
          <a:off x="7714450" y="2787436"/>
          <a:ext cx="2578602" cy="2393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46FFFC0-C1BA-5941-CFA7-56ED24998E12}"/>
              </a:ext>
            </a:extLst>
          </p:cNvPr>
          <p:cNvSpPr txBox="1"/>
          <p:nvPr/>
        </p:nvSpPr>
        <p:spPr>
          <a:xfrm rot="16200000">
            <a:off x="676849" y="3686498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Memory Accesses Ratio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33E942-7D8F-733E-A0E7-DF95C3A603C9}"/>
              </a:ext>
            </a:extLst>
          </p:cNvPr>
          <p:cNvSpPr txBox="1"/>
          <p:nvPr/>
        </p:nvSpPr>
        <p:spPr>
          <a:xfrm rot="16200000">
            <a:off x="9237764" y="3653636"/>
            <a:ext cx="231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Operation Intensity Ratio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3EC5DC-A0B2-D425-1677-71248C90E486}"/>
              </a:ext>
            </a:extLst>
          </p:cNvPr>
          <p:cNvSpPr txBox="1"/>
          <p:nvPr/>
        </p:nvSpPr>
        <p:spPr>
          <a:xfrm>
            <a:off x="2513580" y="5008218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Misprediction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B215A-C50B-4747-7A9F-9BFDC509E041}"/>
              </a:ext>
            </a:extLst>
          </p:cNvPr>
          <p:cNvSpPr txBox="1"/>
          <p:nvPr/>
        </p:nvSpPr>
        <p:spPr>
          <a:xfrm>
            <a:off x="8279033" y="5008217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Misprediction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87E662-CD0F-D9EE-A0A1-11E1BFC75A8F}"/>
              </a:ext>
            </a:extLst>
          </p:cNvPr>
          <p:cNvSpPr txBox="1"/>
          <p:nvPr/>
        </p:nvSpPr>
        <p:spPr>
          <a:xfrm>
            <a:off x="5599667" y="502707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Misprediction %</a:t>
            </a:r>
          </a:p>
        </p:txBody>
      </p:sp>
      <p:sp>
        <p:nvSpPr>
          <p:cNvPr id="28" name="Google Shape;110;p4">
            <a:extLst>
              <a:ext uri="{FF2B5EF4-FFF2-40B4-BE49-F238E27FC236}">
                <a16:creationId xmlns:a16="http://schemas.microsoft.com/office/drawing/2014/main" id="{CD336794-049E-281E-0052-259613A9699D}"/>
              </a:ext>
            </a:extLst>
          </p:cNvPr>
          <p:cNvSpPr txBox="1">
            <a:spLocks/>
          </p:cNvSpPr>
          <p:nvPr/>
        </p:nvSpPr>
        <p:spPr>
          <a:xfrm>
            <a:off x="4595307" y="2244909"/>
            <a:ext cx="3883072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000" b="1">
                <a:latin typeface="Univers  "/>
              </a:rPr>
              <a:t>SuiteSparse Dataset</a:t>
            </a:r>
          </a:p>
        </p:txBody>
      </p:sp>
    </p:spTree>
    <p:extLst>
      <p:ext uri="{BB962C8B-B14F-4D97-AF65-F5344CB8AC3E}">
        <p14:creationId xmlns:p14="http://schemas.microsoft.com/office/powerpoint/2010/main" val="2528641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84552399-457E-77B9-DBF0-8818562A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77E2C3E1-3BE1-11DD-2D39-B1AB2C7AC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>
                <a:latin typeface="Univers Condensed" panose="020B0506020202050204" pitchFamily="34" charset="0"/>
              </a:rPr>
              <a:t>Evaluation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4F98C21F-D0AC-8F0C-0FC5-688AD89F39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3187" y="1343818"/>
            <a:ext cx="6378576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b="1" dirty="0">
                <a:latin typeface="Univers  "/>
              </a:rPr>
              <a:t>Pipirima configuration and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CE5716-1948-B280-41AC-A8CB675BD8A8}"/>
                  </a:ext>
                </a:extLst>
              </p:cNvPr>
              <p:cNvSpPr txBox="1"/>
              <p:nvPr/>
            </p:nvSpPr>
            <p:spPr>
              <a:xfrm>
                <a:off x="463463" y="3205858"/>
                <a:ext cx="6378576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Univers" panose="020B0503020202020204" pitchFamily="34" charset="0"/>
                  </a:rPr>
                  <a:t>Prediction related components consume the least share of total area and power, that is, </a:t>
                </a:r>
              </a:p>
              <a:p>
                <a:endParaRPr lang="en-US" sz="2400">
                  <a:latin typeface="Univers" panose="020B0503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400" b="1">
                    <a:latin typeface="Univers" panose="020B0503020202020204" pitchFamily="34" charset="0"/>
                  </a:rPr>
                  <a:t> </a:t>
                </a:r>
                <a:r>
                  <a:rPr lang="en-US" sz="2400">
                    <a:latin typeface="Univers" panose="020B0503020202020204" pitchFamily="34" charset="0"/>
                  </a:rPr>
                  <a:t>of the total area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𝟓𝟒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r>
                  <a:rPr lang="en-US" sz="2400">
                    <a:latin typeface="Univers" panose="020B0503020202020204" pitchFamily="34" charset="0"/>
                  </a:rPr>
                  <a:t>of the total power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CE5716-1948-B280-41AC-A8CB675BD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" y="3205858"/>
                <a:ext cx="6378576" cy="2308324"/>
              </a:xfrm>
              <a:prstGeom prst="rect">
                <a:avLst/>
              </a:prstGeom>
              <a:blipFill>
                <a:blip r:embed="rId3"/>
                <a:stretch>
                  <a:fillRect l="-1590" t="-2186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248311DF-3E8D-96DF-314D-CC99C4540D1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9A6764-2495-4490-9789-C953D62C4213}"/>
                  </a:ext>
                </a:extLst>
              </p:cNvPr>
              <p:cNvSpPr txBox="1"/>
              <p:nvPr/>
            </p:nvSpPr>
            <p:spPr>
              <a:xfrm>
                <a:off x="463463" y="2135702"/>
                <a:ext cx="6378576" cy="83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Univers" panose="020B0503020202020204" pitchFamily="34" charset="0"/>
                  </a:rPr>
                  <a:t>Pipirima takes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𝟔𝟐𝟏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nivers" panose="020B0503020202020204" pitchFamily="34" charset="0"/>
                  </a:rPr>
                  <a:t>area and consumes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𝟓𝟒𝟒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𝟗𝟑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dirty="0" err="1" smtClean="0">
                        <a:latin typeface="Cambria Math" panose="02040503050406030204" pitchFamily="18" charset="0"/>
                      </a:rPr>
                      <m:t>𝒎𝑾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nivers" panose="020B0503020202020204" pitchFamily="34" charset="0"/>
                  </a:rPr>
                  <a:t>power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9A6764-2495-4490-9789-C953D62C4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" y="2135702"/>
                <a:ext cx="6378576" cy="839332"/>
              </a:xfrm>
              <a:prstGeom prst="rect">
                <a:avLst/>
              </a:prstGeom>
              <a:blipFill>
                <a:blip r:embed="rId4"/>
                <a:stretch>
                  <a:fillRect l="-1590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711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D958808-6BC4-079D-3C76-7D2E1806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7155AE9E-60F2-D3B8-16A3-BEB4DD39F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38232"/>
            <a:ext cx="5489347" cy="180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Univers Condensed" panose="020B0506020202050204" pitchFamily="34" charset="0"/>
              </a:rPr>
              <a:t>SUMMING IT UP….</a:t>
            </a: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77437627-31D6-FA1E-D4F5-4D1B68A6094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422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5452F0A6-E442-F221-BC29-5AFD3D481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AAB20B63-9BCF-D863-8850-602BE09D5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1ABA8616-A7FF-828D-C1B6-A999FC3A13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6260" y="1692248"/>
            <a:ext cx="11659480" cy="484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Univers" panose="020B0503020202020204" pitchFamily="34" charset="0"/>
              </a:rPr>
              <a:t>Pipirima</a:t>
            </a:r>
            <a:r>
              <a:rPr lang="en-US" dirty="0">
                <a:latin typeface="Univers" panose="020B0503020202020204" pitchFamily="34" charset="0"/>
              </a:rPr>
              <a:t> presents </a:t>
            </a:r>
            <a:r>
              <a:rPr lang="en-US" dirty="0">
                <a:effectLst/>
                <a:latin typeface="Univers" panose="020B0503020202020204" pitchFamily="34" charset="0"/>
              </a:rPr>
              <a:t>a novel approach to accelerate sparse matrix algebra, drawing inspiration from a simple local branch predictor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Univers" panose="020B0503020202020204" pitchFamily="34" charset="0"/>
              </a:rPr>
              <a:t>Predicts the structural characteristics of matrices and e</a:t>
            </a:r>
            <a:r>
              <a:rPr lang="en-US" dirty="0">
                <a:effectLst/>
                <a:latin typeface="Univers" panose="020B0503020202020204" pitchFamily="34" charset="0"/>
              </a:rPr>
              <a:t>nables fine-grained parallelism in sparse kernels.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Univers" panose="020B0503020202020204" pitchFamily="34" charset="0"/>
              </a:rPr>
              <a:t>It gives significant speedup over SOTA baseline accelerators.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Univers" panose="020B0503020202020204" pitchFamily="34" charset="0"/>
              </a:rPr>
              <a:t>The </a:t>
            </a:r>
            <a:r>
              <a:rPr lang="en-US" dirty="0">
                <a:latin typeface="Univers" panose="020B0503020202020204" pitchFamily="34" charset="0"/>
              </a:rPr>
              <a:t>p</a:t>
            </a:r>
            <a:r>
              <a:rPr lang="en-US" dirty="0">
                <a:effectLst/>
                <a:latin typeface="Univers" panose="020B0503020202020204" pitchFamily="34" charset="0"/>
              </a:rPr>
              <a:t>rediction related components stands out as the least expensive components.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Univers" panose="020B0503020202020204" pitchFamily="34" charset="0"/>
              </a:rPr>
              <a:t>The promising results and cost friendly prediction mechanisms makes Pipirima an asset for scientific computing, artificial intelligence, and the optimization of large language models (LLMs). </a:t>
            </a: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8227C22A-9B75-CA28-956E-35C54C60873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2105CEA-8ABB-FC99-249E-DD7D255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96D882-1EF1-15E4-67F7-09E3ABA0CDF2}"/>
              </a:ext>
            </a:extLst>
          </p:cNvPr>
          <p:cNvSpPr/>
          <p:nvPr/>
        </p:nvSpPr>
        <p:spPr>
          <a:xfrm>
            <a:off x="8331201" y="4987830"/>
            <a:ext cx="4063999" cy="768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AE918C-EF07-A38F-7D9A-F5EFB3A5B40A}"/>
              </a:ext>
            </a:extLst>
          </p:cNvPr>
          <p:cNvSpPr/>
          <p:nvPr/>
        </p:nvSpPr>
        <p:spPr>
          <a:xfrm>
            <a:off x="7754727" y="2191657"/>
            <a:ext cx="4513943" cy="18432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387A8543-E192-15F8-22F3-FB25267FE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1683" y="2641600"/>
            <a:ext cx="5489347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Univers Condensed" panose="020B0506020202050204" pitchFamily="34" charset="0"/>
              </a:rPr>
              <a:t>THANK YOU !!!</a:t>
            </a:r>
            <a:br>
              <a:rPr lang="en-US" sz="4400" dirty="0">
                <a:solidFill>
                  <a:schemeClr val="accent2"/>
                </a:solidFill>
                <a:latin typeface="Univers Condensed" panose="020B0506020202050204" pitchFamily="34" charset="0"/>
              </a:rPr>
            </a:br>
            <a:r>
              <a:rPr lang="en-US" i="1" dirty="0">
                <a:solidFill>
                  <a:schemeClr val="accent2"/>
                </a:solidFill>
                <a:latin typeface="Univers Condensed" panose="020B0506020202050204" pitchFamily="34" charset="0"/>
              </a:rPr>
              <a:t>Questions are welcomed</a:t>
            </a:r>
            <a:endParaRPr lang="en-US" sz="4400" i="1" dirty="0">
              <a:solidFill>
                <a:schemeClr val="accent2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409CD01F-0D29-19A2-E1FA-70C7212B109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2" name="Google Shape;128;p6">
            <a:extLst>
              <a:ext uri="{FF2B5EF4-FFF2-40B4-BE49-F238E27FC236}">
                <a16:creationId xmlns:a16="http://schemas.microsoft.com/office/drawing/2014/main" id="{A52A802E-C3DE-007C-2D46-2319171BE35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22373" b="22373"/>
          <a:stretch/>
        </p:blipFill>
        <p:spPr>
          <a:xfrm>
            <a:off x="6096000" y="1904951"/>
            <a:ext cx="2826331" cy="242925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127;p6">
            <a:extLst>
              <a:ext uri="{FF2B5EF4-FFF2-40B4-BE49-F238E27FC236}">
                <a16:creationId xmlns:a16="http://schemas.microsoft.com/office/drawing/2014/main" id="{EFE7D912-4203-4E89-FCED-D350B998B687}"/>
              </a:ext>
            </a:extLst>
          </p:cNvPr>
          <p:cNvSpPr txBox="1">
            <a:spLocks/>
          </p:cNvSpPr>
          <p:nvPr/>
        </p:nvSpPr>
        <p:spPr>
          <a:xfrm>
            <a:off x="8922332" y="2713934"/>
            <a:ext cx="2906482" cy="64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</a:pPr>
            <a:r>
              <a:rPr lang="en-US" b="0">
                <a:latin typeface="Univers Condensed" panose="020B0506020202050204" pitchFamily="34" charset="0"/>
              </a:rPr>
              <a:t>Ubaid Bakhtiar</a:t>
            </a:r>
          </a:p>
        </p:txBody>
      </p:sp>
      <p:sp>
        <p:nvSpPr>
          <p:cNvPr id="4" name="Google Shape;129;p6">
            <a:extLst>
              <a:ext uri="{FF2B5EF4-FFF2-40B4-BE49-F238E27FC236}">
                <a16:creationId xmlns:a16="http://schemas.microsoft.com/office/drawing/2014/main" id="{914C3CBD-5D2B-C436-98DF-56F38B29E491}"/>
              </a:ext>
            </a:extLst>
          </p:cNvPr>
          <p:cNvSpPr txBox="1">
            <a:spLocks/>
          </p:cNvSpPr>
          <p:nvPr/>
        </p:nvSpPr>
        <p:spPr>
          <a:xfrm>
            <a:off x="8922331" y="2302704"/>
            <a:ext cx="1658727" cy="76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800" b="1">
                <a:latin typeface="Univers Condensed" panose="020B0506020202050204" pitchFamily="34" charset="0"/>
              </a:rPr>
              <a:t>Speaker:</a:t>
            </a:r>
          </a:p>
        </p:txBody>
      </p:sp>
      <p:sp>
        <p:nvSpPr>
          <p:cNvPr id="5" name="Google Shape;129;p6">
            <a:extLst>
              <a:ext uri="{FF2B5EF4-FFF2-40B4-BE49-F238E27FC236}">
                <a16:creationId xmlns:a16="http://schemas.microsoft.com/office/drawing/2014/main" id="{A4A86985-5F2B-E51E-49E4-4C55679A8C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91388" y="3410797"/>
            <a:ext cx="2826331" cy="76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000">
                <a:latin typeface="Univers Condensed" panose="020B0506020202050204" pitchFamily="34" charset="0"/>
              </a:rPr>
              <a:t>3</a:t>
            </a:r>
            <a:r>
              <a:rPr lang="en-US" sz="2000" baseline="30000">
                <a:latin typeface="Univers Condensed" panose="020B0506020202050204" pitchFamily="34" charset="0"/>
              </a:rPr>
              <a:t>rd</a:t>
            </a:r>
            <a:r>
              <a:rPr lang="en-US" sz="2000">
                <a:latin typeface="Univers Condensed" panose="020B0506020202050204" pitchFamily="34" charset="0"/>
              </a:rPr>
              <a:t> year ECE PhD Student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000">
                <a:latin typeface="Consolas" panose="020B0609020204030204" pitchFamily="49" charset="0"/>
              </a:rPr>
              <a:t>ubaidb@umd.edu</a:t>
            </a:r>
            <a:endParaRPr sz="2000">
              <a:latin typeface="Consolas" panose="020B0609020204030204" pitchFamily="49" charset="0"/>
            </a:endParaRPr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14A102A3-76CE-62F3-5DEC-33AC809D3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3939" y="4587957"/>
            <a:ext cx="1426796" cy="1426796"/>
          </a:xfrm>
          <a:prstGeom prst="rect">
            <a:avLst/>
          </a:prstGeom>
        </p:spPr>
      </p:pic>
      <p:pic>
        <p:nvPicPr>
          <p:cNvPr id="12" name="Picture 11" descr="A logo of a globe with a gold ring around it&#10;&#10;AI-generated content may be incorrect.">
            <a:extLst>
              <a:ext uri="{FF2B5EF4-FFF2-40B4-BE49-F238E27FC236}">
                <a16:creationId xmlns:a16="http://schemas.microsoft.com/office/drawing/2014/main" id="{33921860-46D0-9412-3C41-F6DFB72AD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735" y="4445257"/>
            <a:ext cx="1691979" cy="1698747"/>
          </a:xfrm>
          <a:prstGeom prst="rect">
            <a:avLst/>
          </a:prstGeom>
        </p:spPr>
      </p:pic>
      <p:sp>
        <p:nvSpPr>
          <p:cNvPr id="13" name="Google Shape;129;p6">
            <a:extLst>
              <a:ext uri="{FF2B5EF4-FFF2-40B4-BE49-F238E27FC236}">
                <a16:creationId xmlns:a16="http://schemas.microsoft.com/office/drawing/2014/main" id="{6C74CC20-9BF1-12E0-5F94-34759DB7C004}"/>
              </a:ext>
            </a:extLst>
          </p:cNvPr>
          <p:cNvSpPr txBox="1">
            <a:spLocks/>
          </p:cNvSpPr>
          <p:nvPr/>
        </p:nvSpPr>
        <p:spPr>
          <a:xfrm>
            <a:off x="9072714" y="4987830"/>
            <a:ext cx="3269669" cy="76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400">
                <a:latin typeface="Univers Condensed" panose="020B0506020202050204" pitchFamily="34" charset="0"/>
              </a:rPr>
              <a:t>This work is supported by </a:t>
            </a:r>
            <a:r>
              <a:rPr lang="en-US" sz="2400" b="1">
                <a:latin typeface="Univers Condensed" panose="020B0506020202050204" pitchFamily="34" charset="0"/>
              </a:rPr>
              <a:t>USA DoE </a:t>
            </a:r>
            <a:r>
              <a:rPr lang="en-US" sz="2400">
                <a:latin typeface="Univers Condensed" panose="020B0506020202050204" pitchFamily="34" charset="0"/>
              </a:rPr>
              <a:t>and </a:t>
            </a:r>
            <a:r>
              <a:rPr lang="en-US" sz="2400" b="1">
                <a:latin typeface="Univers Condensed" panose="020B0506020202050204" pitchFamily="34" charset="0"/>
              </a:rPr>
              <a:t>NSF</a:t>
            </a:r>
            <a:endParaRPr lang="en-US" sz="2400" b="1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32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CB0A2EF-50C7-A597-96A2-78A57277D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8E84F4DA-5D3A-BD0B-7828-4D82E8318F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4171" y="2171153"/>
            <a:ext cx="5489347" cy="180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US" sz="4400" i="1">
                <a:solidFill>
                  <a:schemeClr val="accent2"/>
                </a:solidFill>
                <a:latin typeface="Univers Condensed" panose="020B0506020202050204" pitchFamily="34" charset="0"/>
              </a:rPr>
              <a:t>ADDITIONAL RESOURCES</a:t>
            </a: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18D011F0-426D-5A28-1257-DC13E4250CA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543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3F933EE3-FD44-0B14-6C6F-33432CC88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CEBFAF1C-0C7C-6BEB-7D46-99F3AA694D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latin typeface="Univers Condensed" panose="020B0506020202050204" pitchFamily="34" charset="0"/>
              </a:rPr>
              <a:t>Compressed Sparse Row (CSR)</a:t>
            </a: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904D603E-5543-46C6-C56D-E9CD1AC157A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6F5769C-F1E3-499D-846A-E22C85670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68595"/>
              </p:ext>
            </p:extLst>
          </p:nvPr>
        </p:nvGraphicFramePr>
        <p:xfrm>
          <a:off x="5319975" y="2380046"/>
          <a:ext cx="180472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181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451181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451181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451181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666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666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666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666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D6F8D4-28E5-82B2-E28D-1BA521285A45}"/>
              </a:ext>
            </a:extLst>
          </p:cNvPr>
          <p:cNvSpPr txBox="1"/>
          <p:nvPr/>
        </p:nvSpPr>
        <p:spPr>
          <a:xfrm>
            <a:off x="4163785" y="4429465"/>
            <a:ext cx="5110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nsolas" panose="020B0609020204030204" pitchFamily="49" charset="0"/>
              </a:rPr>
              <a:t>Offsets:</a:t>
            </a:r>
            <a:r>
              <a:rPr lang="en-US" sz="2000" dirty="0">
                <a:latin typeface="Consolas" panose="020B0609020204030204" pitchFamily="49" charset="0"/>
              </a:rPr>
              <a:t>[0, 3, 5, 6, 9]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1" dirty="0">
                <a:latin typeface="Consolas" panose="020B0609020204030204" pitchFamily="49" charset="0"/>
              </a:rPr>
              <a:t>Indices:</a:t>
            </a:r>
            <a:r>
              <a:rPr lang="en-US" sz="2000" dirty="0">
                <a:latin typeface="Consolas" panose="020B0609020204030204" pitchFamily="49" charset="0"/>
              </a:rPr>
              <a:t>[0, 1, 3, 0, 3, 0, 0, 1, 2]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1" dirty="0">
                <a:latin typeface="Consolas" panose="020B0609020204030204" pitchFamily="49" charset="0"/>
              </a:rPr>
              <a:t>Values: </a:t>
            </a:r>
            <a:r>
              <a:rPr lang="en-US" sz="2000" dirty="0">
                <a:latin typeface="Consolas" panose="020B0609020204030204" pitchFamily="49" charset="0"/>
              </a:rPr>
              <a:t>[1, 2, 3, 4, 5, 6, 7, 8, 9]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29D1E-F318-3039-7D42-F0D837863E00}"/>
              </a:ext>
            </a:extLst>
          </p:cNvPr>
          <p:cNvSpPr txBox="1"/>
          <p:nvPr/>
        </p:nvSpPr>
        <p:spPr>
          <a:xfrm>
            <a:off x="5083605" y="1733715"/>
            <a:ext cx="2277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Univers" panose="020B0503020202020204" pitchFamily="34" charset="0"/>
              </a:rPr>
              <a:t>Example sparse matrix</a:t>
            </a:r>
          </a:p>
        </p:txBody>
      </p:sp>
    </p:spTree>
    <p:extLst>
      <p:ext uri="{BB962C8B-B14F-4D97-AF65-F5344CB8AC3E}">
        <p14:creationId xmlns:p14="http://schemas.microsoft.com/office/powerpoint/2010/main" val="12326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F08C1F0F-DD41-F594-BCB8-250F11527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5946D445-6EBD-B63E-4D69-E70274F3F0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Evaluation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DD7FA2B2-96A4-CD24-13A3-CFE7E627AE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3186" y="1319714"/>
            <a:ext cx="6863113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sz="2300" b="1">
                <a:effectLst/>
                <a:latin typeface="Univers  "/>
              </a:rPr>
              <a:t>Speed up over SuiteSparse Diagonal Matrices</a:t>
            </a:r>
            <a:endParaRPr lang="en-US" sz="2300">
              <a:effectLst/>
              <a:latin typeface="Univers  "/>
            </a:endParaRPr>
          </a:p>
        </p:txBody>
      </p:sp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36D24EAA-DB64-8B79-74ED-ECC7B4DD233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3A2A4B-2A24-5C60-BFF1-81FE11B609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415127"/>
              </p:ext>
            </p:extLst>
          </p:nvPr>
        </p:nvGraphicFramePr>
        <p:xfrm>
          <a:off x="363186" y="2465318"/>
          <a:ext cx="3775533" cy="275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5B1B73A-0543-6FE8-3CD0-020C7C8268D5}"/>
              </a:ext>
              <a:ext uri="{147F2762-F138-4A5C-976F-8EAC2B608ADB}">
                <a16:predDERef xmlns:a16="http://schemas.microsoft.com/office/drawing/2014/main" pred="{61F1E63D-C110-3D8E-4677-3110F5B7A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964096"/>
              </p:ext>
            </p:extLst>
          </p:nvPr>
        </p:nvGraphicFramePr>
        <p:xfrm>
          <a:off x="8277224" y="2492236"/>
          <a:ext cx="3690623" cy="279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705FDE3-D9BC-A15C-0ED1-EE2116C3A92C}"/>
              </a:ext>
              <a:ext uri="{147F2762-F138-4A5C-976F-8EAC2B608ADB}">
                <a16:predDERef xmlns:a16="http://schemas.microsoft.com/office/drawing/2014/main" pred="{1B0213A3-5BBF-A5D1-FD81-DED26CD748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12"/>
              </p:ext>
            </p:extLst>
          </p:nvPr>
        </p:nvGraphicFramePr>
        <p:xfrm>
          <a:off x="4277750" y="2326774"/>
          <a:ext cx="3775533" cy="279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576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9BA04635-738C-E51C-09DD-33D5198A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34D79AEE-3256-E26C-6BCD-9C37524031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Sparse Kernels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F2FD14B9-F070-EC3D-0E3C-2625838D45F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875F2-6AB3-3897-EDCF-137890E001D6}"/>
              </a:ext>
            </a:extLst>
          </p:cNvPr>
          <p:cNvSpPr txBox="1"/>
          <p:nvPr/>
        </p:nvSpPr>
        <p:spPr>
          <a:xfrm>
            <a:off x="153986" y="2767751"/>
            <a:ext cx="414043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800">
                <a:solidFill>
                  <a:schemeClr val="dk1"/>
                </a:solidFill>
                <a:latin typeface="Univers" panose="020B0503020202020204" pitchFamily="34" charset="0"/>
              </a:rPr>
              <a:t>Sparse matrix-dense matrix multiplication </a:t>
            </a:r>
            <a:r>
              <a:rPr lang="en-US" sz="1800" b="1">
                <a:solidFill>
                  <a:schemeClr val="dk1"/>
                </a:solidFill>
                <a:latin typeface="Univers" panose="020B0503020202020204" pitchFamily="34" charset="0"/>
              </a:rPr>
              <a:t>(</a:t>
            </a:r>
            <a:r>
              <a:rPr lang="en-US" sz="1800" b="1" err="1">
                <a:solidFill>
                  <a:schemeClr val="dk1"/>
                </a:solidFill>
                <a:latin typeface="Univers" panose="020B0503020202020204" pitchFamily="34" charset="0"/>
              </a:rPr>
              <a:t>SpMM</a:t>
            </a:r>
            <a:r>
              <a:rPr lang="en-US" sz="1800" b="1">
                <a:solidFill>
                  <a:schemeClr val="dk1"/>
                </a:solidFill>
                <a:latin typeface="Univers" panose="020B0503020202020204" pitchFamily="34" charset="0"/>
              </a:rPr>
              <a:t>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9D755D-6AEA-B03E-A959-783CC1535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47734"/>
              </p:ext>
            </p:extLst>
          </p:nvPr>
        </p:nvGraphicFramePr>
        <p:xfrm>
          <a:off x="866047" y="3464123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87BB372-F05B-ACF6-A9DA-75B8D332DE08}"/>
              </a:ext>
            </a:extLst>
          </p:cNvPr>
          <p:cNvSpPr txBox="1"/>
          <p:nvPr/>
        </p:nvSpPr>
        <p:spPr>
          <a:xfrm>
            <a:off x="720507" y="5098208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F89C44-B086-8AC7-97AB-4CED328E7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374600"/>
              </p:ext>
            </p:extLst>
          </p:nvPr>
        </p:nvGraphicFramePr>
        <p:xfrm>
          <a:off x="2454314" y="3464123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5" name="Multiply 8">
            <a:extLst>
              <a:ext uri="{FF2B5EF4-FFF2-40B4-BE49-F238E27FC236}">
                <a16:creationId xmlns:a16="http://schemas.microsoft.com/office/drawing/2014/main" id="{0B9348CF-4679-34F4-5EED-F0F067EA21E3}"/>
              </a:ext>
            </a:extLst>
          </p:cNvPr>
          <p:cNvSpPr/>
          <p:nvPr/>
        </p:nvSpPr>
        <p:spPr>
          <a:xfrm flipH="1">
            <a:off x="1915834" y="3990946"/>
            <a:ext cx="470847" cy="474997"/>
          </a:xfrm>
          <a:prstGeom prst="mathMultiply">
            <a:avLst/>
          </a:prstGeom>
          <a:solidFill>
            <a:srgbClr val="FBD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FF2F8-3033-8006-2F35-B6F314EAE389}"/>
              </a:ext>
            </a:extLst>
          </p:cNvPr>
          <p:cNvSpPr txBox="1"/>
          <p:nvPr/>
        </p:nvSpPr>
        <p:spPr>
          <a:xfrm>
            <a:off x="3932750" y="2767751"/>
            <a:ext cx="414043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800">
                <a:solidFill>
                  <a:schemeClr val="dk1"/>
                </a:solidFill>
                <a:latin typeface="Univers" panose="020B0503020202020204" pitchFamily="34" charset="0"/>
              </a:rPr>
              <a:t>Sparse matrix-dense vector multiplication </a:t>
            </a:r>
            <a:r>
              <a:rPr lang="en-US" sz="1800" b="1">
                <a:solidFill>
                  <a:schemeClr val="dk1"/>
                </a:solidFill>
                <a:latin typeface="Univers" panose="020B0503020202020204" pitchFamily="34" charset="0"/>
              </a:rPr>
              <a:t>(SpMV)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60EA0F1-F083-73B7-07D8-996044528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590085"/>
              </p:ext>
            </p:extLst>
          </p:nvPr>
        </p:nvGraphicFramePr>
        <p:xfrm>
          <a:off x="4644811" y="3464123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13" name="Multiply 8">
            <a:extLst>
              <a:ext uri="{FF2B5EF4-FFF2-40B4-BE49-F238E27FC236}">
                <a16:creationId xmlns:a16="http://schemas.microsoft.com/office/drawing/2014/main" id="{15CE5655-9186-526E-E3E7-2C4A2FB39E40}"/>
              </a:ext>
            </a:extLst>
          </p:cNvPr>
          <p:cNvSpPr/>
          <p:nvPr/>
        </p:nvSpPr>
        <p:spPr>
          <a:xfrm flipH="1">
            <a:off x="5676999" y="3974608"/>
            <a:ext cx="470847" cy="474997"/>
          </a:xfrm>
          <a:prstGeom prst="mathMultiply">
            <a:avLst/>
          </a:prstGeom>
          <a:solidFill>
            <a:srgbClr val="FBD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888843F-4E3C-9072-6D6B-A8252A9E7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315496"/>
              </p:ext>
            </p:extLst>
          </p:nvPr>
        </p:nvGraphicFramePr>
        <p:xfrm>
          <a:off x="6202906" y="4024183"/>
          <a:ext cx="1032188" cy="375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98093001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04244776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2527248199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51238064"/>
                    </a:ext>
                  </a:extLst>
                </a:gridCol>
              </a:tblGrid>
              <a:tr h="37584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41111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927C3A7-7F90-F1B8-53E3-77A6DDC60297}"/>
              </a:ext>
            </a:extLst>
          </p:cNvPr>
          <p:cNvSpPr txBox="1"/>
          <p:nvPr/>
        </p:nvSpPr>
        <p:spPr>
          <a:xfrm>
            <a:off x="7711514" y="2767751"/>
            <a:ext cx="414043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800">
                <a:solidFill>
                  <a:schemeClr val="dk1"/>
                </a:solidFill>
                <a:latin typeface="Univers" panose="020B0503020202020204" pitchFamily="34" charset="0"/>
              </a:rPr>
              <a:t>Sparse matrix-sparse matrix multiplication </a:t>
            </a:r>
            <a:r>
              <a:rPr lang="en-US" sz="1800" b="1">
                <a:solidFill>
                  <a:schemeClr val="dk1"/>
                </a:solidFill>
                <a:latin typeface="Univers" panose="020B0503020202020204" pitchFamily="34" charset="0"/>
              </a:rPr>
              <a:t>(</a:t>
            </a:r>
            <a:r>
              <a:rPr lang="en-US" sz="1800" b="1" err="1">
                <a:solidFill>
                  <a:schemeClr val="dk1"/>
                </a:solidFill>
                <a:latin typeface="Univers" panose="020B0503020202020204" pitchFamily="34" charset="0"/>
              </a:rPr>
              <a:t>SpGEMM</a:t>
            </a:r>
            <a:r>
              <a:rPr lang="en-US" sz="1800" b="1">
                <a:solidFill>
                  <a:schemeClr val="dk1"/>
                </a:solidFill>
                <a:latin typeface="Univers" panose="020B0503020202020204" pitchFamily="34" charset="0"/>
              </a:rPr>
              <a:t>)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3D75809-20C4-4FE1-4A84-FFFC7D94A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931102"/>
              </p:ext>
            </p:extLst>
          </p:nvPr>
        </p:nvGraphicFramePr>
        <p:xfrm>
          <a:off x="8423575" y="3464123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21" name="Multiply 8">
            <a:extLst>
              <a:ext uri="{FF2B5EF4-FFF2-40B4-BE49-F238E27FC236}">
                <a16:creationId xmlns:a16="http://schemas.microsoft.com/office/drawing/2014/main" id="{03D1384C-2A51-E417-F6F2-D7290710C434}"/>
              </a:ext>
            </a:extLst>
          </p:cNvPr>
          <p:cNvSpPr/>
          <p:nvPr/>
        </p:nvSpPr>
        <p:spPr>
          <a:xfrm flipH="1">
            <a:off x="9473362" y="3990946"/>
            <a:ext cx="470847" cy="474997"/>
          </a:xfrm>
          <a:prstGeom prst="mathMultiply">
            <a:avLst/>
          </a:prstGeom>
          <a:solidFill>
            <a:srgbClr val="FBD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879199F-3C79-40B7-15AB-137257161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72227"/>
              </p:ext>
            </p:extLst>
          </p:nvPr>
        </p:nvGraphicFramePr>
        <p:xfrm>
          <a:off x="9961808" y="3464122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61175D3-C425-341B-F0C6-6179EC804719}"/>
              </a:ext>
            </a:extLst>
          </p:cNvPr>
          <p:cNvSpPr txBox="1"/>
          <p:nvPr/>
        </p:nvSpPr>
        <p:spPr>
          <a:xfrm>
            <a:off x="2381544" y="5098207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Dense 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53A614-634B-80A2-FE93-BE3AB8A8F841}"/>
              </a:ext>
            </a:extLst>
          </p:cNvPr>
          <p:cNvSpPr txBox="1"/>
          <p:nvPr/>
        </p:nvSpPr>
        <p:spPr>
          <a:xfrm>
            <a:off x="4499271" y="5107382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1E0BEA-3115-2671-B22A-63987DE4D65A}"/>
              </a:ext>
            </a:extLst>
          </p:cNvPr>
          <p:cNvSpPr txBox="1"/>
          <p:nvPr/>
        </p:nvSpPr>
        <p:spPr>
          <a:xfrm>
            <a:off x="8295634" y="5107382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B257B6-0D06-7845-CA51-ED361C6A962C}"/>
              </a:ext>
            </a:extLst>
          </p:cNvPr>
          <p:cNvSpPr txBox="1"/>
          <p:nvPr/>
        </p:nvSpPr>
        <p:spPr>
          <a:xfrm>
            <a:off x="9816268" y="5107382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583870-3D56-F098-0329-E46B6151D24D}"/>
              </a:ext>
            </a:extLst>
          </p:cNvPr>
          <p:cNvSpPr txBox="1"/>
          <p:nvPr/>
        </p:nvSpPr>
        <p:spPr>
          <a:xfrm>
            <a:off x="6107983" y="4464561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Dense B</a:t>
            </a:r>
          </a:p>
        </p:txBody>
      </p:sp>
      <p:sp>
        <p:nvSpPr>
          <p:cNvPr id="28" name="Google Shape;110;p4">
            <a:extLst>
              <a:ext uri="{FF2B5EF4-FFF2-40B4-BE49-F238E27FC236}">
                <a16:creationId xmlns:a16="http://schemas.microsoft.com/office/drawing/2014/main" id="{C300553A-79C2-FD8B-232A-54EA6D7A3D79}"/>
              </a:ext>
            </a:extLst>
          </p:cNvPr>
          <p:cNvSpPr txBox="1">
            <a:spLocks/>
          </p:cNvSpPr>
          <p:nvPr/>
        </p:nvSpPr>
        <p:spPr>
          <a:xfrm>
            <a:off x="463463" y="1470560"/>
            <a:ext cx="6527888" cy="132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s" panose="020B0503020202020204" pitchFamily="34" charset="0"/>
              </a:rPr>
              <a:t>Kernels with at least one sparse operand are termed as </a:t>
            </a:r>
            <a:r>
              <a:rPr lang="en-US" b="1" i="1">
                <a:latin typeface="Univers" panose="020B0503020202020204" pitchFamily="34" charset="0"/>
              </a:rPr>
              <a:t>sparse kernels.</a:t>
            </a:r>
            <a:r>
              <a:rPr lang="en-US">
                <a:latin typeface="Univers" panose="020B0503020202020204" pitchFamily="34" charset="0"/>
              </a:rPr>
              <a:t> For example:</a:t>
            </a:r>
            <a:endParaRPr lang="en-US" b="1" i="1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5" grpId="0" animBg="1"/>
      <p:bldP spid="7" grpId="0"/>
      <p:bldP spid="13" grpId="0" animBg="1"/>
      <p:bldP spid="18" grpId="0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6E111A35-2BC2-7C47-02F6-005A4770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DEBF483A-9939-C2F2-D6FA-BEB3B746B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>
                <a:latin typeface="Univers Condensed" panose="020B0506020202050204" pitchFamily="34" charset="0"/>
              </a:rPr>
              <a:t>Evaluation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5F37FF62-0651-7787-2865-5B1E7B705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3464" y="1319714"/>
            <a:ext cx="638728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en-US" b="1">
                <a:latin typeface="Univers  "/>
              </a:rPr>
              <a:t>Memory Overhead (%) of Prediction Inspectors</a:t>
            </a: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D8D37081-CB50-53E2-0CAD-E8879AD34D4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30A1E11-D02F-B59C-3214-18072862AA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289887"/>
              </p:ext>
            </p:extLst>
          </p:nvPr>
        </p:nvGraphicFramePr>
        <p:xfrm>
          <a:off x="412027" y="2399446"/>
          <a:ext cx="3939463" cy="29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41BBCA7A-7D1D-C025-8356-E48573281959}"/>
              </a:ext>
              <a:ext uri="{147F2762-F138-4A5C-976F-8EAC2B608ADB}">
                <a16:predDERef xmlns:a16="http://schemas.microsoft.com/office/drawing/2014/main" pred="{EF863F66-8962-6A2A-2361-9B26271789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720144"/>
              </p:ext>
            </p:extLst>
          </p:nvPr>
        </p:nvGraphicFramePr>
        <p:xfrm>
          <a:off x="3957935" y="2645277"/>
          <a:ext cx="3939464" cy="276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F0DC8163-B2C7-1DF6-98A9-7859F6A37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603139"/>
              </p:ext>
            </p:extLst>
          </p:nvPr>
        </p:nvGraphicFramePr>
        <p:xfrm>
          <a:off x="7840512" y="2679474"/>
          <a:ext cx="3779987" cy="273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C239A1F7-4FDD-C08C-AF14-5A4022E9F5CE}"/>
              </a:ext>
            </a:extLst>
          </p:cNvPr>
          <p:cNvSpPr txBox="1">
            <a:spLocks/>
          </p:cNvSpPr>
          <p:nvPr/>
        </p:nvSpPr>
        <p:spPr>
          <a:xfrm>
            <a:off x="975807" y="4993773"/>
            <a:ext cx="3253293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1600">
                <a:latin typeface="Univers  "/>
              </a:rPr>
              <a:t>SuiteSparse Random Matrices</a:t>
            </a:r>
          </a:p>
        </p:txBody>
      </p:sp>
      <p:sp>
        <p:nvSpPr>
          <p:cNvPr id="7" name="Google Shape;110;p4">
            <a:extLst>
              <a:ext uri="{FF2B5EF4-FFF2-40B4-BE49-F238E27FC236}">
                <a16:creationId xmlns:a16="http://schemas.microsoft.com/office/drawing/2014/main" id="{6576180A-2893-6A5A-1A6E-EF5D6089EFDD}"/>
              </a:ext>
            </a:extLst>
          </p:cNvPr>
          <p:cNvSpPr txBox="1">
            <a:spLocks/>
          </p:cNvSpPr>
          <p:nvPr/>
        </p:nvSpPr>
        <p:spPr>
          <a:xfrm>
            <a:off x="4497798" y="4993773"/>
            <a:ext cx="3253293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 algn="ctr">
              <a:buFont typeface="Arial"/>
              <a:buNone/>
            </a:pPr>
            <a:r>
              <a:rPr lang="en-US" sz="1600">
                <a:latin typeface="Univers  "/>
              </a:rPr>
              <a:t>SuiteSparse Diagonal Matrices</a:t>
            </a:r>
          </a:p>
          <a:p>
            <a:pPr marL="76200" indent="0" algn="ctr">
              <a:buFont typeface="Arial"/>
              <a:buNone/>
            </a:pPr>
            <a:r>
              <a:rPr lang="en-US" sz="1600">
                <a:latin typeface="Univers  "/>
              </a:rPr>
              <a:t>(</a:t>
            </a:r>
            <a:r>
              <a:rPr lang="en-US" sz="1600" err="1">
                <a:latin typeface="Univers  "/>
              </a:rPr>
              <a:t>bcsstm</a:t>
            </a:r>
            <a:r>
              <a:rPr lang="en-US" sz="1600">
                <a:latin typeface="Univers  "/>
              </a:rPr>
              <a:t>#)</a:t>
            </a:r>
          </a:p>
        </p:txBody>
      </p:sp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311CDABE-C89E-6B6D-0BCF-6CBE48705C8A}"/>
              </a:ext>
            </a:extLst>
          </p:cNvPr>
          <p:cNvSpPr txBox="1">
            <a:spLocks/>
          </p:cNvSpPr>
          <p:nvPr/>
        </p:nvSpPr>
        <p:spPr>
          <a:xfrm>
            <a:off x="8043707" y="4993773"/>
            <a:ext cx="3253293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 algn="ctr">
              <a:buFont typeface="Arial"/>
              <a:buNone/>
            </a:pPr>
            <a:r>
              <a:rPr lang="en-US" sz="1600">
                <a:latin typeface="Univers  "/>
              </a:rPr>
              <a:t>Transformer Workload</a:t>
            </a:r>
          </a:p>
          <a:p>
            <a:pPr marL="76200" indent="0" algn="ctr">
              <a:buFont typeface="Arial"/>
              <a:buNone/>
            </a:pPr>
            <a:r>
              <a:rPr lang="en-US" sz="1600">
                <a:latin typeface="Univers  "/>
              </a:rPr>
              <a:t>BERT Blocks#</a:t>
            </a:r>
          </a:p>
        </p:txBody>
      </p:sp>
      <p:sp>
        <p:nvSpPr>
          <p:cNvPr id="9" name="Google Shape;110;p4">
            <a:extLst>
              <a:ext uri="{FF2B5EF4-FFF2-40B4-BE49-F238E27FC236}">
                <a16:creationId xmlns:a16="http://schemas.microsoft.com/office/drawing/2014/main" id="{C9EC7089-92C4-ABC0-5714-7353022D6B6E}"/>
              </a:ext>
            </a:extLst>
          </p:cNvPr>
          <p:cNvSpPr txBox="1">
            <a:spLocks/>
          </p:cNvSpPr>
          <p:nvPr/>
        </p:nvSpPr>
        <p:spPr>
          <a:xfrm rot="16200000">
            <a:off x="-1273671" y="3094870"/>
            <a:ext cx="3253293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1600">
                <a:latin typeface="Univers  "/>
              </a:rPr>
              <a:t>Memory Overhead (%)</a:t>
            </a:r>
          </a:p>
        </p:txBody>
      </p:sp>
    </p:spTree>
    <p:extLst>
      <p:ext uri="{BB962C8B-B14F-4D97-AF65-F5344CB8AC3E}">
        <p14:creationId xmlns:p14="http://schemas.microsoft.com/office/powerpoint/2010/main" val="215305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57F2F52F-7C43-F093-46FE-4D52D6F01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4DD2FB28-8986-3341-A389-3349E7A198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Prediction Inspectors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E4B7E103-7379-AFF9-007F-88D438756F11}"/>
              </a:ext>
            </a:extLst>
          </p:cNvPr>
          <p:cNvSpPr txBox="1">
            <a:spLocks/>
          </p:cNvSpPr>
          <p:nvPr/>
        </p:nvSpPr>
        <p:spPr>
          <a:xfrm>
            <a:off x="489511" y="2653852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dirty="0">
                <a:latin typeface="Univers  "/>
              </a:rPr>
              <a:t>D/R Prediction Inspector</a:t>
            </a:r>
          </a:p>
        </p:txBody>
      </p:sp>
      <p:sp>
        <p:nvSpPr>
          <p:cNvPr id="3" name="Google Shape;110;p4">
            <a:extLst>
              <a:ext uri="{FF2B5EF4-FFF2-40B4-BE49-F238E27FC236}">
                <a16:creationId xmlns:a16="http://schemas.microsoft.com/office/drawing/2014/main" id="{68437A75-9020-3C03-8EA7-5622EA1334A7}"/>
              </a:ext>
            </a:extLst>
          </p:cNvPr>
          <p:cNvSpPr txBox="1">
            <a:spLocks/>
          </p:cNvSpPr>
          <p:nvPr/>
        </p:nvSpPr>
        <p:spPr>
          <a:xfrm>
            <a:off x="489511" y="3161283"/>
            <a:ext cx="4866583" cy="109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 "/>
              </a:rPr>
              <a:t>The prediction verification process is performed in a pipeline with three stages; compute, compare, and output. </a:t>
            </a:r>
            <a:endParaRPr lang="en-US">
              <a:effectLst/>
              <a:latin typeface="Univer 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E7006A4C-6FB6-FE8C-DB71-0E60332940FD}"/>
              </a:ext>
            </a:extLst>
          </p:cNvPr>
          <p:cNvSpPr txBox="1">
            <a:spLocks/>
          </p:cNvSpPr>
          <p:nvPr/>
        </p:nvSpPr>
        <p:spPr>
          <a:xfrm>
            <a:off x="6191820" y="2653852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dirty="0">
                <a:latin typeface="Univers  "/>
              </a:rPr>
              <a:t>NNZ/row  Prediction Inspector</a:t>
            </a:r>
          </a:p>
        </p:txBody>
      </p:sp>
      <p:sp>
        <p:nvSpPr>
          <p:cNvPr id="7" name="Google Shape;110;p4">
            <a:extLst>
              <a:ext uri="{FF2B5EF4-FFF2-40B4-BE49-F238E27FC236}">
                <a16:creationId xmlns:a16="http://schemas.microsoft.com/office/drawing/2014/main" id="{52DC91C1-DC07-07DD-1365-394E61E27982}"/>
              </a:ext>
            </a:extLst>
          </p:cNvPr>
          <p:cNvSpPr txBox="1">
            <a:spLocks/>
          </p:cNvSpPr>
          <p:nvPr/>
        </p:nvSpPr>
        <p:spPr>
          <a:xfrm>
            <a:off x="6191820" y="3119884"/>
            <a:ext cx="5510669" cy="109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 "/>
              </a:rPr>
              <a:t>The number of non-zeros for a row can be calculated easily based on the offsets in parallel to computations.</a:t>
            </a:r>
          </a:p>
        </p:txBody>
      </p:sp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A4F1E0EA-CF53-BA15-FB30-0B12F64B2D99}"/>
              </a:ext>
            </a:extLst>
          </p:cNvPr>
          <p:cNvSpPr txBox="1">
            <a:spLocks/>
          </p:cNvSpPr>
          <p:nvPr/>
        </p:nvSpPr>
        <p:spPr>
          <a:xfrm>
            <a:off x="463461" y="1230650"/>
            <a:ext cx="6271167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 "/>
              </a:rPr>
              <a:t>Prediction Inspectors verify the predictions made by CBP</a:t>
            </a: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69AE4B7C-2BF1-8189-996F-E32E535952FA}"/>
              </a:ext>
            </a:extLst>
          </p:cNvPr>
          <p:cNvSpPr txBox="1">
            <a:spLocks/>
          </p:cNvSpPr>
          <p:nvPr/>
        </p:nvSpPr>
        <p:spPr>
          <a:xfrm>
            <a:off x="463461" y="2051736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 "/>
              </a:rPr>
              <a:t>There are </a:t>
            </a:r>
            <a:r>
              <a:rPr lang="en-US" b="1">
                <a:latin typeface="Univer "/>
              </a:rPr>
              <a:t>two</a:t>
            </a:r>
            <a:r>
              <a:rPr lang="en-US">
                <a:latin typeface="Univer "/>
              </a:rPr>
              <a:t> type of predictors:</a:t>
            </a:r>
          </a:p>
        </p:txBody>
      </p:sp>
      <p:sp>
        <p:nvSpPr>
          <p:cNvPr id="4" name="Google Shape;110;p4">
            <a:extLst>
              <a:ext uri="{FF2B5EF4-FFF2-40B4-BE49-F238E27FC236}">
                <a16:creationId xmlns:a16="http://schemas.microsoft.com/office/drawing/2014/main" id="{B2E3D107-22EB-138D-FB9A-E0ADB6BA1485}"/>
              </a:ext>
            </a:extLst>
          </p:cNvPr>
          <p:cNvSpPr txBox="1">
            <a:spLocks/>
          </p:cNvSpPr>
          <p:nvPr/>
        </p:nvSpPr>
        <p:spPr>
          <a:xfrm>
            <a:off x="489510" y="4522261"/>
            <a:ext cx="4866583" cy="109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sz="2000" dirty="0"/>
              <a:t>Two cases if misprediction: </a:t>
            </a:r>
          </a:p>
          <a:p>
            <a:r>
              <a:rPr lang="en-US" sz="2000" dirty="0">
                <a:latin typeface="Univers  "/>
              </a:rPr>
              <a:t>If prediction = 1 (i.e. diagonal)</a:t>
            </a:r>
          </a:p>
          <a:p>
            <a:r>
              <a:rPr lang="en-US" sz="2000" dirty="0">
                <a:effectLst/>
                <a:latin typeface="Univers  "/>
              </a:rPr>
              <a:t>If </a:t>
            </a:r>
            <a:r>
              <a:rPr lang="en-US" sz="2000" dirty="0">
                <a:latin typeface="Univers  "/>
              </a:rPr>
              <a:t>prediction = 0 (i.e. random)</a:t>
            </a:r>
            <a:endParaRPr lang="en-US" sz="2000" dirty="0">
              <a:effectLst/>
              <a:latin typeface="Univers  "/>
            </a:endParaRPr>
          </a:p>
        </p:txBody>
      </p:sp>
      <p:sp>
        <p:nvSpPr>
          <p:cNvPr id="9" name="Google Shape;110;p4">
            <a:extLst>
              <a:ext uri="{FF2B5EF4-FFF2-40B4-BE49-F238E27FC236}">
                <a16:creationId xmlns:a16="http://schemas.microsoft.com/office/drawing/2014/main" id="{D9546191-0FED-A376-A1B3-3909D045DBA4}"/>
              </a:ext>
            </a:extLst>
          </p:cNvPr>
          <p:cNvSpPr txBox="1">
            <a:spLocks/>
          </p:cNvSpPr>
          <p:nvPr/>
        </p:nvSpPr>
        <p:spPr>
          <a:xfrm>
            <a:off x="6191820" y="4261752"/>
            <a:ext cx="4866583" cy="109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>
                <a:latin typeface="Univer "/>
              </a:rPr>
              <a:t>In case of misprediction, the correct state will be set for future predictions</a:t>
            </a:r>
          </a:p>
        </p:txBody>
      </p:sp>
      <p:sp>
        <p:nvSpPr>
          <p:cNvPr id="5" name="Google Shape;111;p4">
            <a:extLst>
              <a:ext uri="{FF2B5EF4-FFF2-40B4-BE49-F238E27FC236}">
                <a16:creationId xmlns:a16="http://schemas.microsoft.com/office/drawing/2014/main" id="{BAAC3D19-A1F1-58AE-750C-AA3EF1C4263D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8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D039C88F-D3F4-D409-F6D3-7F7735819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C05D51B4-2FFE-A6A5-FBEC-E159C6D2EA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latin typeface="Univers Condensed" panose="020B0506020202050204" pitchFamily="34" charset="0"/>
              </a:rPr>
              <a:t>Memory Components</a:t>
            </a:r>
            <a:endParaRPr dirty="0">
              <a:latin typeface="Univers Condensed" panose="020B0506020202050204" pitchFamily="34" charset="0"/>
            </a:endParaRPr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1BA1D3FF-250F-0E94-494A-93F3436AD7A7}"/>
              </a:ext>
            </a:extLst>
          </p:cNvPr>
          <p:cNvSpPr txBox="1">
            <a:spLocks/>
          </p:cNvSpPr>
          <p:nvPr/>
        </p:nvSpPr>
        <p:spPr>
          <a:xfrm>
            <a:off x="489511" y="2813388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dirty="0">
                <a:latin typeface="Univers  "/>
              </a:rPr>
              <a:t>Compressed Data Memory</a:t>
            </a:r>
          </a:p>
        </p:txBody>
      </p:sp>
      <p:sp>
        <p:nvSpPr>
          <p:cNvPr id="3" name="Google Shape;110;p4">
            <a:extLst>
              <a:ext uri="{FF2B5EF4-FFF2-40B4-BE49-F238E27FC236}">
                <a16:creationId xmlns:a16="http://schemas.microsoft.com/office/drawing/2014/main" id="{B93129D5-4700-1834-77EF-DF77FF68FF0C}"/>
              </a:ext>
            </a:extLst>
          </p:cNvPr>
          <p:cNvSpPr txBox="1">
            <a:spLocks/>
          </p:cNvSpPr>
          <p:nvPr/>
        </p:nvSpPr>
        <p:spPr>
          <a:xfrm>
            <a:off x="463461" y="3424266"/>
            <a:ext cx="4866583" cy="25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effectLst/>
                <a:latin typeface="Univers  "/>
              </a:rPr>
              <a:t>It is on-chip memory responsible for holding compressed sparse input data. </a:t>
            </a:r>
          </a:p>
          <a:p>
            <a:r>
              <a:rPr lang="en-US" sz="2000" dirty="0">
                <a:latin typeface="Univers  "/>
              </a:rPr>
              <a:t>Upon receiving a command from the memory controller, it retrieves and dispatches the requested compressed data to the designated unit. </a:t>
            </a:r>
            <a:endParaRPr lang="en-US" sz="2000" dirty="0">
              <a:effectLst/>
              <a:latin typeface="Univers  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4821BDEB-C315-2F13-94B8-2FB43D685D05}"/>
              </a:ext>
            </a:extLst>
          </p:cNvPr>
          <p:cNvSpPr txBox="1">
            <a:spLocks/>
          </p:cNvSpPr>
          <p:nvPr/>
        </p:nvSpPr>
        <p:spPr>
          <a:xfrm>
            <a:off x="6191820" y="2710785"/>
            <a:ext cx="5006608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b="1" dirty="0">
                <a:latin typeface="Univers  "/>
              </a:rPr>
              <a:t>Dense Data Memory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7FE08AD5-36FF-FD55-E416-3ACD5036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820" y="3424266"/>
                <a:ext cx="5510669" cy="1091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302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2000" dirty="0"/>
                  <a:t>It stores dense matrix or vector operand. It has n sets and m-size blocks to store an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matrix. </a:t>
                </a:r>
              </a:p>
              <a:p>
                <a:r>
                  <a:rPr lang="en-US" sz="2000" dirty="0"/>
                  <a:t>Data is stored in row-major format to improve the spatial locality ensuring minimal memory misses.</a:t>
                </a:r>
              </a:p>
            </p:txBody>
          </p:sp>
        </mc:Choice>
        <mc:Fallback xmlns="">
          <p:sp>
            <p:nvSpPr>
              <p:cNvPr id="7" name="Google Shape;110;p4">
                <a:extLst>
                  <a:ext uri="{FF2B5EF4-FFF2-40B4-BE49-F238E27FC236}">
                    <a16:creationId xmlns:a16="http://schemas.microsoft.com/office/drawing/2014/main" id="{7FE08AD5-36FF-FD55-E416-3ACD50364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820" y="3424266"/>
                <a:ext cx="5510669" cy="1091403"/>
              </a:xfrm>
              <a:prstGeom prst="rect">
                <a:avLst/>
              </a:prstGeom>
              <a:blipFill>
                <a:blip r:embed="rId3"/>
                <a:stretch>
                  <a:fillRect r="-460" b="-91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0;p4">
            <a:extLst>
              <a:ext uri="{FF2B5EF4-FFF2-40B4-BE49-F238E27FC236}">
                <a16:creationId xmlns:a16="http://schemas.microsoft.com/office/drawing/2014/main" id="{D451A423-1B50-011B-274C-5DFBC5D345B4}"/>
              </a:ext>
            </a:extLst>
          </p:cNvPr>
          <p:cNvSpPr txBox="1">
            <a:spLocks/>
          </p:cNvSpPr>
          <p:nvPr/>
        </p:nvSpPr>
        <p:spPr>
          <a:xfrm>
            <a:off x="463461" y="1230650"/>
            <a:ext cx="6271167" cy="10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TrebuchetMS" panose="020B0703020202090204" pitchFamily="34" charset="0"/>
              </a:rPr>
              <a:t>Sparse input data and dense data is stored in the on-chip memory of Pipirima</a:t>
            </a:r>
            <a:endParaRPr lang="en-US" sz="2300" dirty="0">
              <a:latin typeface="Univers" panose="020B0503020202020204" pitchFamily="34" charset="0"/>
            </a:endParaRPr>
          </a:p>
        </p:txBody>
      </p:sp>
      <p:sp>
        <p:nvSpPr>
          <p:cNvPr id="13" name="Google Shape;110;p4">
            <a:extLst>
              <a:ext uri="{FF2B5EF4-FFF2-40B4-BE49-F238E27FC236}">
                <a16:creationId xmlns:a16="http://schemas.microsoft.com/office/drawing/2014/main" id="{9AD8926A-77BD-568C-D3B4-BF5454258184}"/>
              </a:ext>
            </a:extLst>
          </p:cNvPr>
          <p:cNvSpPr txBox="1">
            <a:spLocks/>
          </p:cNvSpPr>
          <p:nvPr/>
        </p:nvSpPr>
        <p:spPr>
          <a:xfrm>
            <a:off x="463461" y="1985396"/>
            <a:ext cx="5632539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300" dirty="0">
                <a:latin typeface="TrebuchetMS" panose="020B0703020202090204" pitchFamily="34" charset="0"/>
              </a:rPr>
              <a:t>There are </a:t>
            </a:r>
            <a:r>
              <a:rPr lang="en-US" sz="2300" b="1" i="1" dirty="0">
                <a:latin typeface="TrebuchetMS" panose="020B0703020202090204" pitchFamily="34" charset="0"/>
              </a:rPr>
              <a:t>two</a:t>
            </a:r>
            <a:r>
              <a:rPr lang="en-US" sz="2300" dirty="0">
                <a:latin typeface="TrebuchetMS" panose="020B0703020202090204" pitchFamily="34" charset="0"/>
              </a:rPr>
              <a:t> type of memory components:</a:t>
            </a:r>
            <a:endParaRPr lang="en-US" sz="2300" dirty="0">
              <a:latin typeface="Univers" panose="020B0503020202020204" pitchFamily="34" charset="0"/>
            </a:endParaRPr>
          </a:p>
        </p:txBody>
      </p:sp>
      <p:sp>
        <p:nvSpPr>
          <p:cNvPr id="4" name="Google Shape;111;p4">
            <a:extLst>
              <a:ext uri="{FF2B5EF4-FFF2-40B4-BE49-F238E27FC236}">
                <a16:creationId xmlns:a16="http://schemas.microsoft.com/office/drawing/2014/main" id="{D6E8160C-6688-7FB3-36E3-ABDADC75FAB6}"/>
              </a:ext>
            </a:extLst>
          </p:cNvPr>
          <p:cNvSpPr txBox="1">
            <a:spLocks/>
          </p:cNvSpPr>
          <p:nvPr/>
        </p:nvSpPr>
        <p:spPr>
          <a:xfrm>
            <a:off x="11198431" y="615489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1C216FEE-B942-AD86-EF76-AF4BF9CAA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3CCA519C-C206-68AF-E49D-951A1C998E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Leveraging Sparsity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78026240-0D1B-7141-5DF8-08A8543CD9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AE7C72B3-2B21-AFFD-21D6-B4647258AE05}"/>
              </a:ext>
            </a:extLst>
          </p:cNvPr>
          <p:cNvSpPr txBox="1">
            <a:spLocks/>
          </p:cNvSpPr>
          <p:nvPr/>
        </p:nvSpPr>
        <p:spPr>
          <a:xfrm>
            <a:off x="363187" y="1616075"/>
            <a:ext cx="6274680" cy="483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Univers" panose="020B0503020202020204" pitchFamily="34" charset="0"/>
              </a:rPr>
              <a:t>Enables matrix compression</a:t>
            </a:r>
          </a:p>
          <a:p>
            <a:endParaRPr lang="en-US">
              <a:latin typeface="Univers" panose="020B0503020202020204" pitchFamily="34" charset="0"/>
            </a:endParaRPr>
          </a:p>
          <a:p>
            <a:r>
              <a:rPr lang="en-US">
                <a:latin typeface="Univers" panose="020B0503020202020204" pitchFamily="34" charset="0"/>
              </a:rPr>
              <a:t>Reduces the storage requirement</a:t>
            </a:r>
          </a:p>
          <a:p>
            <a:endParaRPr lang="en-US">
              <a:latin typeface="Univers" panose="020B0503020202020204" pitchFamily="34" charset="0"/>
            </a:endParaRPr>
          </a:p>
          <a:p>
            <a:r>
              <a:rPr lang="en-US">
                <a:latin typeface="Univers" panose="020B0503020202020204" pitchFamily="34" charset="0"/>
              </a:rPr>
              <a:t>Speeds up the computations </a:t>
            </a:r>
          </a:p>
          <a:p>
            <a:endParaRPr lang="en-US">
              <a:latin typeface="Univers" panose="020B0503020202020204" pitchFamily="34" charset="0"/>
            </a:endParaRPr>
          </a:p>
          <a:p>
            <a:r>
              <a:rPr lang="en-US">
                <a:latin typeface="Univers" panose="020B0503020202020204" pitchFamily="34" charset="0"/>
              </a:rPr>
              <a:t>Mitigates data movement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9CF6F4-6118-ED54-7A56-3434754A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43"/>
          <a:stretch/>
        </p:blipFill>
        <p:spPr>
          <a:xfrm>
            <a:off x="8082643" y="2034261"/>
            <a:ext cx="2760229" cy="2789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7C5C29-82BB-4C86-1101-1ECE68CFE69E}"/>
              </a:ext>
            </a:extLst>
          </p:cNvPr>
          <p:cNvSpPr txBox="1"/>
          <p:nvPr/>
        </p:nvSpPr>
        <p:spPr>
          <a:xfrm>
            <a:off x="8082643" y="4823738"/>
            <a:ext cx="2692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Univers" panose="020B0503020202020204" pitchFamily="34" charset="0"/>
              </a:rPr>
              <a:t>An example sparse matrix – Density &lt; 0.1% </a:t>
            </a:r>
          </a:p>
        </p:txBody>
      </p:sp>
    </p:spTree>
    <p:extLst>
      <p:ext uri="{BB962C8B-B14F-4D97-AF65-F5344CB8AC3E}">
        <p14:creationId xmlns:p14="http://schemas.microsoft.com/office/powerpoint/2010/main" val="419427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94EF1437-1B44-E98F-D416-C2446CBC6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7B042CFD-5ACB-F7F2-21AE-DDD7F6D04C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Sparse Matrix Compression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48E1CA1F-2396-7E68-1359-79E3548C32B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FD6D4405-3BB6-D2A0-D7E5-9FF7CF45D6CA}"/>
              </a:ext>
            </a:extLst>
          </p:cNvPr>
          <p:cNvSpPr txBox="1">
            <a:spLocks/>
          </p:cNvSpPr>
          <p:nvPr/>
        </p:nvSpPr>
        <p:spPr>
          <a:xfrm>
            <a:off x="463463" y="1458933"/>
            <a:ext cx="6274680" cy="271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b="1" dirty="0">
                <a:latin typeface="Univers" panose="020B0503020202020204" pitchFamily="34" charset="0"/>
              </a:rPr>
              <a:t>Main Goal: </a:t>
            </a:r>
            <a:r>
              <a:rPr lang="en-US" dirty="0">
                <a:latin typeface="Univers" panose="020B0503020202020204" pitchFamily="34" charset="0"/>
              </a:rPr>
              <a:t>Discard the zeros and only store the non-zeros along with relevant meta-data</a:t>
            </a:r>
          </a:p>
          <a:p>
            <a:pPr marL="76200" indent="0">
              <a:buNone/>
            </a:pPr>
            <a:endParaRPr lang="en-US" b="1" dirty="0">
              <a:latin typeface="Univers" panose="020B0503020202020204" pitchFamily="34" charset="0"/>
            </a:endParaRPr>
          </a:p>
          <a:p>
            <a:pPr marL="76200" indent="0">
              <a:buNone/>
            </a:pPr>
            <a:r>
              <a:rPr lang="en-US" b="1" dirty="0">
                <a:latin typeface="Univers" panose="020B0503020202020204" pitchFamily="34" charset="0"/>
              </a:rPr>
              <a:t>Compressed Sparse Row (CSR):</a:t>
            </a:r>
          </a:p>
          <a:p>
            <a:pPr marL="76200" indent="0">
              <a:buNone/>
            </a:pPr>
            <a:endParaRPr lang="en-US" dirty="0">
              <a:latin typeface="Univers" panose="020B0503020202020204" pitchFamily="34" charset="0"/>
            </a:endParaRPr>
          </a:p>
          <a:p>
            <a:endParaRPr lang="en-US" dirty="0">
              <a:latin typeface="Univers" panose="020B0503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6B5AD0-9A21-1D4C-40C1-CDD75A33E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60742"/>
              </p:ext>
            </p:extLst>
          </p:nvPr>
        </p:nvGraphicFramePr>
        <p:xfrm>
          <a:off x="8385904" y="3429000"/>
          <a:ext cx="180472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181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451181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451181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451181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666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666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666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666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EDF2451-D74B-9EA5-68DC-E61405ABFE31}"/>
              </a:ext>
            </a:extLst>
          </p:cNvPr>
          <p:cNvSpPr txBox="1"/>
          <p:nvPr/>
        </p:nvSpPr>
        <p:spPr>
          <a:xfrm>
            <a:off x="8149534" y="2782669"/>
            <a:ext cx="2277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Univers" panose="020B0503020202020204" pitchFamily="34" charset="0"/>
              </a:rPr>
              <a:t>Example sparse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260F4-35E2-91D4-AAA0-4A1AB1D84506}"/>
              </a:ext>
            </a:extLst>
          </p:cNvPr>
          <p:cNvSpPr txBox="1"/>
          <p:nvPr/>
        </p:nvSpPr>
        <p:spPr>
          <a:xfrm>
            <a:off x="601290" y="3767851"/>
            <a:ext cx="5110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nsolas" panose="020B0609020204030204" pitchFamily="49" charset="0"/>
              </a:rPr>
              <a:t>Offsets:</a:t>
            </a:r>
            <a:r>
              <a:rPr lang="en-US" sz="2000" dirty="0">
                <a:latin typeface="Consolas" panose="020B0609020204030204" pitchFamily="49" charset="0"/>
              </a:rPr>
              <a:t>[0, 3, 5, 6, 9]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1" dirty="0">
                <a:latin typeface="Consolas" panose="020B0609020204030204" pitchFamily="49" charset="0"/>
              </a:rPr>
              <a:t>Indices:</a:t>
            </a:r>
            <a:r>
              <a:rPr lang="en-US" sz="2000" dirty="0">
                <a:latin typeface="Consolas" panose="020B0609020204030204" pitchFamily="49" charset="0"/>
              </a:rPr>
              <a:t>[0, 1, 3, 0, 3, 0, 0, 1, 2]</a:t>
            </a:r>
          </a:p>
          <a:p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1" dirty="0">
                <a:latin typeface="Consolas" panose="020B0609020204030204" pitchFamily="49" charset="0"/>
              </a:rPr>
              <a:t>Values: </a:t>
            </a:r>
            <a:r>
              <a:rPr lang="en-US" sz="2000" dirty="0">
                <a:latin typeface="Consolas" panose="020B0609020204030204" pitchFamily="49" charset="0"/>
              </a:rPr>
              <a:t>[1, 2, 3, 4, 5, 6, 7, 8, 9]</a:t>
            </a:r>
          </a:p>
        </p:txBody>
      </p:sp>
    </p:spTree>
    <p:extLst>
      <p:ext uri="{BB962C8B-B14F-4D97-AF65-F5344CB8AC3E}">
        <p14:creationId xmlns:p14="http://schemas.microsoft.com/office/powerpoint/2010/main" val="33465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2E463D6-0AE8-E37D-C96B-D99BD0EB3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8FFEDD3E-1B45-CB50-0280-F4F6A6AC00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0053" y="2543082"/>
            <a:ext cx="3127148" cy="88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Univers Condensed" panose="020B0506020202050204" pitchFamily="34" charset="0"/>
              </a:rPr>
              <a:t>CHALLENGES</a:t>
            </a:r>
          </a:p>
        </p:txBody>
      </p:sp>
      <p:sp>
        <p:nvSpPr>
          <p:cNvPr id="104" name="Google Shape;104;p3">
            <a:extLst>
              <a:ext uri="{FF2B5EF4-FFF2-40B4-BE49-F238E27FC236}">
                <a16:creationId xmlns:a16="http://schemas.microsoft.com/office/drawing/2014/main" id="{32FCB5A6-8DD4-79B0-C73E-5B03A834393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74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28D0254A-7DEE-ED47-CEF9-4FDC6B4ED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A0549302-BAF0-9621-95FD-B53DD88F30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nivers Condensed" panose="020B0506020202050204" pitchFamily="34" charset="0"/>
              </a:rPr>
              <a:t>Existing Sparse Kernel Accelerators</a:t>
            </a:r>
            <a:endParaRPr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1C0674EF-8E03-980B-507F-DEDEBE694B4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" name="Google Shape;110;p4">
            <a:extLst>
              <a:ext uri="{FF2B5EF4-FFF2-40B4-BE49-F238E27FC236}">
                <a16:creationId xmlns:a16="http://schemas.microsoft.com/office/drawing/2014/main" id="{B8F60B68-9A51-8344-0F0B-8F9038DCE0C1}"/>
              </a:ext>
            </a:extLst>
          </p:cNvPr>
          <p:cNvSpPr txBox="1">
            <a:spLocks/>
          </p:cNvSpPr>
          <p:nvPr/>
        </p:nvSpPr>
        <p:spPr>
          <a:xfrm>
            <a:off x="463462" y="1458933"/>
            <a:ext cx="6413585" cy="471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dirty="0">
                <a:latin typeface="Univers" panose="020B0503020202020204" pitchFamily="34" charset="0"/>
              </a:rPr>
              <a:t>State-of-the-art sparse accelerators:</a:t>
            </a:r>
          </a:p>
          <a:p>
            <a:pPr marL="76200" indent="0">
              <a:buNone/>
            </a:pPr>
            <a:endParaRPr lang="en-US" dirty="0">
              <a:latin typeface="Univers" panose="020B0503020202020204" pitchFamily="34" charset="0"/>
            </a:endParaRPr>
          </a:p>
          <a:p>
            <a:r>
              <a:rPr lang="en-US" b="1" dirty="0" err="1">
                <a:latin typeface="Univers" panose="020B0503020202020204" pitchFamily="34" charset="0"/>
              </a:rPr>
              <a:t>ExTensor</a:t>
            </a:r>
            <a:r>
              <a:rPr lang="en-US" b="1" i="1" dirty="0">
                <a:latin typeface="Univers" panose="020B0503020202020204" pitchFamily="34" charset="0"/>
              </a:rPr>
              <a:t> </a:t>
            </a:r>
            <a:r>
              <a:rPr lang="en-US" i="1" dirty="0">
                <a:latin typeface="Univers" panose="020B0503020202020204" pitchFamily="34" charset="0"/>
              </a:rPr>
              <a:t>(Hedge et al. MICRO 2019)</a:t>
            </a:r>
            <a:r>
              <a:rPr lang="en-US" b="1" i="1" dirty="0">
                <a:latin typeface="Univers" panose="020B0503020202020204" pitchFamily="34" charset="0"/>
              </a:rPr>
              <a:t>.</a:t>
            </a:r>
            <a:r>
              <a:rPr lang="en-US" i="1" dirty="0">
                <a:latin typeface="Univers" panose="020B0503020202020204" pitchFamily="34" charset="0"/>
              </a:rPr>
              <a:t> </a:t>
            </a:r>
            <a:r>
              <a:rPr lang="en-US" dirty="0">
                <a:latin typeface="Univers" panose="020B0503020202020204" pitchFamily="34" charset="0"/>
              </a:rPr>
              <a:t>Proposes a hierarchical elimination of computation to avoid unnecessary data transfers </a:t>
            </a:r>
          </a:p>
          <a:p>
            <a:pPr marL="76200" indent="0">
              <a:buNone/>
            </a:pPr>
            <a:endParaRPr lang="en-US" dirty="0">
              <a:latin typeface="Univers" panose="020B0503020202020204" pitchFamily="34" charset="0"/>
            </a:endParaRPr>
          </a:p>
          <a:p>
            <a:r>
              <a:rPr lang="en-US" b="1" dirty="0" err="1">
                <a:latin typeface="Univers" panose="020B0503020202020204" pitchFamily="34" charset="0"/>
              </a:rPr>
              <a:t>Tensaurus</a:t>
            </a:r>
            <a:r>
              <a:rPr lang="en-US" i="1" dirty="0">
                <a:latin typeface="Univers" panose="020B0503020202020204" pitchFamily="34" charset="0"/>
              </a:rPr>
              <a:t> (</a:t>
            </a:r>
            <a:r>
              <a:rPr lang="en-US" i="1" dirty="0" err="1">
                <a:latin typeface="Univers" panose="020B0503020202020204" pitchFamily="34" charset="0"/>
              </a:rPr>
              <a:t>Srivastva</a:t>
            </a:r>
            <a:r>
              <a:rPr lang="en-US" i="1" dirty="0">
                <a:latin typeface="Univers" panose="020B0503020202020204" pitchFamily="34" charset="0"/>
              </a:rPr>
              <a:t> et al. HPCA-2020)</a:t>
            </a:r>
            <a:r>
              <a:rPr lang="en-US" b="1" i="1" dirty="0">
                <a:latin typeface="Univers" panose="020B0503020202020204" pitchFamily="34" charset="0"/>
              </a:rPr>
              <a:t>.</a:t>
            </a:r>
            <a:r>
              <a:rPr lang="en-US" dirty="0">
                <a:latin typeface="Univers" panose="020B0503020202020204" pitchFamily="34" charset="0"/>
              </a:rPr>
              <a:t> Employs a novel format for accessing sparse data to optimize memory bandwidth using tiles</a:t>
            </a:r>
          </a:p>
          <a:p>
            <a:endParaRPr lang="en-US" dirty="0">
              <a:latin typeface="Univers" panose="020B05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76A63-38B4-2601-598A-7ECFB64A47F8}"/>
              </a:ext>
            </a:extLst>
          </p:cNvPr>
          <p:cNvGrpSpPr/>
          <p:nvPr/>
        </p:nvGrpSpPr>
        <p:grpSpPr>
          <a:xfrm>
            <a:off x="6877050" y="2519967"/>
            <a:ext cx="4951763" cy="2661633"/>
            <a:chOff x="6877050" y="2519967"/>
            <a:chExt cx="4951763" cy="266163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7E83F0D-B909-F278-3F27-FA05B044E92E}"/>
                </a:ext>
              </a:extLst>
            </p:cNvPr>
            <p:cNvSpPr/>
            <p:nvPr/>
          </p:nvSpPr>
          <p:spPr>
            <a:xfrm>
              <a:off x="6877050" y="2519967"/>
              <a:ext cx="4851487" cy="266163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573482-3CCF-62F1-82F1-5A64E342CE09}"/>
                </a:ext>
              </a:extLst>
            </p:cNvPr>
            <p:cNvSpPr txBox="1"/>
            <p:nvPr/>
          </p:nvSpPr>
          <p:spPr>
            <a:xfrm>
              <a:off x="7114313" y="3061822"/>
              <a:ext cx="471450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SOTA accelerators do not leverage the patterns of sparsity in a sparse matrix and consequently results in fine-grained load imbalance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3746C8-C25E-FF09-C201-C2E1414C7EB2}"/>
                </a:ext>
              </a:extLst>
            </p:cNvPr>
            <p:cNvSpPr txBox="1"/>
            <p:nvPr/>
          </p:nvSpPr>
          <p:spPr>
            <a:xfrm>
              <a:off x="8383199" y="2600157"/>
              <a:ext cx="18391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latin typeface="Univers" panose="020B0503020202020204" pitchFamily="34" charset="0"/>
                </a:rPr>
                <a:t>Drawback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6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3D1CA13B-9C76-7A3A-149F-C63122FF1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>
            <a:extLst>
              <a:ext uri="{FF2B5EF4-FFF2-40B4-BE49-F238E27FC236}">
                <a16:creationId xmlns:a16="http://schemas.microsoft.com/office/drawing/2014/main" id="{E7596E0D-DCF9-51F5-90A0-B252C91CC8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463" y="18255"/>
            <a:ext cx="11365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>
                <a:latin typeface="Univers Condensed"/>
              </a:rPr>
              <a:t>Fine-grained Load Imbalance: No Distribution</a:t>
            </a:r>
            <a:endParaRPr lang="en-US">
              <a:latin typeface="Univers Condensed" panose="020B0506020202050204" pitchFamily="34" charset="0"/>
            </a:endParaRPr>
          </a:p>
        </p:txBody>
      </p:sp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C895D7A5-B6B5-B489-45FB-79824509DE8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98431" y="6176963"/>
            <a:ext cx="630382" cy="54451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7BDB54-FF11-8A67-2497-8F52F3028563}"/>
              </a:ext>
            </a:extLst>
          </p:cNvPr>
          <p:cNvSpPr txBox="1"/>
          <p:nvPr/>
        </p:nvSpPr>
        <p:spPr>
          <a:xfrm>
            <a:off x="6145819" y="4762660"/>
            <a:ext cx="4048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/>
            <a:r>
              <a:rPr lang="en-US" sz="2000" b="1" dirty="0">
                <a:latin typeface="Univers" panose="020B0503020202020204" pitchFamily="34" charset="0"/>
              </a:rPr>
              <a:t>Serial Placement of non-zero values results in bottlenecks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DA2D62-9E00-1481-F019-3F71A3402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743791"/>
              </p:ext>
            </p:extLst>
          </p:nvPr>
        </p:nvGraphicFramePr>
        <p:xfrm>
          <a:off x="5577042" y="3303343"/>
          <a:ext cx="2810413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810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Read r0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Comp r0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87208A7-1426-BB25-E86E-4AC1C3CED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37317"/>
              </p:ext>
            </p:extLst>
          </p:nvPr>
        </p:nvGraphicFramePr>
        <p:xfrm>
          <a:off x="5577039" y="2969485"/>
          <a:ext cx="562139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74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734812717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072132730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586283065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640143454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507640746"/>
                    </a:ext>
                  </a:extLst>
                </a:gridCol>
                <a:gridCol w="702674">
                  <a:extLst>
                    <a:ext uri="{9D8B030D-6E8A-4147-A177-3AD203B41FA5}">
                      <a16:colId xmlns:a16="http://schemas.microsoft.com/office/drawing/2014/main" val="1642627693"/>
                    </a:ext>
                  </a:extLst>
                </a:gridCol>
              </a:tblGrid>
              <a:tr h="149131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8 …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98A0AD-EB6B-BD60-C8EE-F1A0B04DF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207582"/>
              </p:ext>
            </p:extLst>
          </p:nvPr>
        </p:nvGraphicFramePr>
        <p:xfrm>
          <a:off x="7684287" y="3726518"/>
          <a:ext cx="2810413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810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  <a:gridCol w="702603">
                  <a:extLst>
                    <a:ext uri="{9D8B030D-6E8A-4147-A177-3AD203B41FA5}">
                      <a16:colId xmlns:a16="http://schemas.microsoft.com/office/drawing/2014/main" val="211980052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 r2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5E5C718-E61F-7020-483E-AA4B584AF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379484"/>
              </p:ext>
            </p:extLst>
          </p:nvPr>
        </p:nvGraphicFramePr>
        <p:xfrm>
          <a:off x="5577039" y="4264365"/>
          <a:ext cx="189001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03">
                  <a:extLst>
                    <a:ext uri="{9D8B030D-6E8A-4147-A177-3AD203B41FA5}">
                      <a16:colId xmlns:a16="http://schemas.microsoft.com/office/drawing/2014/main" val="388733908"/>
                    </a:ext>
                  </a:extLst>
                </a:gridCol>
                <a:gridCol w="378003">
                  <a:extLst>
                    <a:ext uri="{9D8B030D-6E8A-4147-A177-3AD203B41FA5}">
                      <a16:colId xmlns:a16="http://schemas.microsoft.com/office/drawing/2014/main" val="1333683850"/>
                    </a:ext>
                  </a:extLst>
                </a:gridCol>
                <a:gridCol w="378003">
                  <a:extLst>
                    <a:ext uri="{9D8B030D-6E8A-4147-A177-3AD203B41FA5}">
                      <a16:colId xmlns:a16="http://schemas.microsoft.com/office/drawing/2014/main" val="2350994240"/>
                    </a:ext>
                  </a:extLst>
                </a:gridCol>
                <a:gridCol w="378003">
                  <a:extLst>
                    <a:ext uri="{9D8B030D-6E8A-4147-A177-3AD203B41FA5}">
                      <a16:colId xmlns:a16="http://schemas.microsoft.com/office/drawing/2014/main" val="3016536901"/>
                    </a:ext>
                  </a:extLst>
                </a:gridCol>
                <a:gridCol w="378003">
                  <a:extLst>
                    <a:ext uri="{9D8B030D-6E8A-4147-A177-3AD203B41FA5}">
                      <a16:colId xmlns:a16="http://schemas.microsoft.com/office/drawing/2014/main" val="382431099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60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E8C23CB-B85A-FCDB-D021-8CECB85B1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08034"/>
              </p:ext>
            </p:extLst>
          </p:nvPr>
        </p:nvGraphicFramePr>
        <p:xfrm>
          <a:off x="9792661" y="4153161"/>
          <a:ext cx="1405207" cy="374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07">
                  <a:extLst>
                    <a:ext uri="{9D8B030D-6E8A-4147-A177-3AD203B41FA5}">
                      <a16:colId xmlns:a16="http://schemas.microsoft.com/office/drawing/2014/main" val="3805872716"/>
                    </a:ext>
                  </a:extLst>
                </a:gridCol>
              </a:tblGrid>
              <a:tr h="37421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R r3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968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0C8EE4C-2D35-FCF3-2503-D28CCFB221FF}"/>
              </a:ext>
            </a:extLst>
          </p:cNvPr>
          <p:cNvSpPr txBox="1"/>
          <p:nvPr/>
        </p:nvSpPr>
        <p:spPr>
          <a:xfrm>
            <a:off x="4649221" y="290578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Cycles: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45D13-8A12-DE1B-5440-61F16F1719E2}"/>
              </a:ext>
            </a:extLst>
          </p:cNvPr>
          <p:cNvSpPr txBox="1"/>
          <p:nvPr/>
        </p:nvSpPr>
        <p:spPr>
          <a:xfrm>
            <a:off x="4511206" y="4282365"/>
            <a:ext cx="125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Partition 1</a:t>
            </a:r>
          </a:p>
        </p:txBody>
      </p:sp>
      <p:sp>
        <p:nvSpPr>
          <p:cNvPr id="15" name="Google Shape;110;p4">
            <a:extLst>
              <a:ext uri="{FF2B5EF4-FFF2-40B4-BE49-F238E27FC236}">
                <a16:creationId xmlns:a16="http://schemas.microsoft.com/office/drawing/2014/main" id="{AF0DCE9C-0F65-1DA7-6385-CDEEE8FC3A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6829" y="1473879"/>
            <a:ext cx="6182266" cy="138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6200" indent="0">
              <a:buNone/>
            </a:pPr>
            <a:r>
              <a:rPr lang="en-US" dirty="0">
                <a:effectLst/>
                <a:latin typeface="Univers" panose="020B0503020202020204" pitchFamily="34" charset="0"/>
              </a:rPr>
              <a:t>Distribution of non-zero values across on-chip memory is important to ensure minimal load imbalance</a:t>
            </a:r>
          </a:p>
          <a:p>
            <a:pPr marL="533400" indent="-457200">
              <a:buAutoNum type="alphaLcPeriod"/>
            </a:pPr>
            <a:endParaRPr lang="en-US" dirty="0">
              <a:effectLst/>
              <a:latin typeface="Univers" panose="020B05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A4F182-1FA7-6A8E-AB83-88E6D1194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93288"/>
              </p:ext>
            </p:extLst>
          </p:nvPr>
        </p:nvGraphicFramePr>
        <p:xfrm>
          <a:off x="1242783" y="2808545"/>
          <a:ext cx="293011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68">
                  <a:extLst>
                    <a:ext uri="{9D8B030D-6E8A-4147-A177-3AD203B41FA5}">
                      <a16:colId xmlns:a16="http://schemas.microsoft.com/office/drawing/2014/main" val="3912013169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1295599363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3951472512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386470695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551801207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3618952343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1024685171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219553318"/>
                    </a:ext>
                  </a:extLst>
                </a:gridCol>
                <a:gridCol w="325568">
                  <a:extLst>
                    <a:ext uri="{9D8B030D-6E8A-4147-A177-3AD203B41FA5}">
                      <a16:colId xmlns:a16="http://schemas.microsoft.com/office/drawing/2014/main" val="2882614050"/>
                    </a:ext>
                  </a:extLst>
                </a:gridCol>
              </a:tblGrid>
              <a:tr h="247216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6743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39734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7377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38445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214642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9475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359183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1233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r7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69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7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BD7E7"/>
      </a:accent1>
      <a:accent2>
        <a:srgbClr val="E97132"/>
      </a:accent2>
      <a:accent3>
        <a:srgbClr val="C1D830"/>
      </a:accent3>
      <a:accent4>
        <a:srgbClr val="492354"/>
      </a:accent4>
      <a:accent5>
        <a:srgbClr val="1A2051"/>
      </a:accent5>
      <a:accent6>
        <a:srgbClr val="4EA72E"/>
      </a:accent6>
      <a:hlink>
        <a:srgbClr val="F37837"/>
      </a:hlink>
      <a:folHlink>
        <a:srgbClr val="A93A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3684</Words>
  <Application>Microsoft Macintosh PowerPoint</Application>
  <PresentationFormat>Widescreen</PresentationFormat>
  <Paragraphs>651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Cambria Math</vt:lpstr>
      <vt:lpstr>Consolas</vt:lpstr>
      <vt:lpstr>Times New Roman</vt:lpstr>
      <vt:lpstr>Trebuchet MS</vt:lpstr>
      <vt:lpstr>TrebuchetMS</vt:lpstr>
      <vt:lpstr>Univer </vt:lpstr>
      <vt:lpstr>Univers</vt:lpstr>
      <vt:lpstr>Univers </vt:lpstr>
      <vt:lpstr>Univers  </vt:lpstr>
      <vt:lpstr>Univers Condensed</vt:lpstr>
      <vt:lpstr>Wingdings</vt:lpstr>
      <vt:lpstr>Office Theme</vt:lpstr>
      <vt:lpstr>Pipirima: Predicting Patterns in Sparsity to Accelerate Matrix Algebra </vt:lpstr>
      <vt:lpstr>INTRODUCTION</vt:lpstr>
      <vt:lpstr>Sparsity</vt:lpstr>
      <vt:lpstr>Sparse Kernels</vt:lpstr>
      <vt:lpstr>Leveraging Sparsity</vt:lpstr>
      <vt:lpstr>Sparse Matrix Compression</vt:lpstr>
      <vt:lpstr>CHALLENGES</vt:lpstr>
      <vt:lpstr>Existing Sparse Kernel Accelerators</vt:lpstr>
      <vt:lpstr>Fine-grained Load Imbalance: No Distribution</vt:lpstr>
      <vt:lpstr>Fine-grained Load Imbalance: Imperfect Distribution</vt:lpstr>
      <vt:lpstr>Fine-grained Load Imbalance: Perfect Distribution</vt:lpstr>
      <vt:lpstr>Decompression Overhead</vt:lpstr>
      <vt:lpstr>OBSERVATIONS</vt:lpstr>
      <vt:lpstr>Structural Coherence</vt:lpstr>
      <vt:lpstr>Diagonal Matrices</vt:lpstr>
      <vt:lpstr>ARCHITECTURE</vt:lpstr>
      <vt:lpstr>Key Insight</vt:lpstr>
      <vt:lpstr>Prediction Mechanism</vt:lpstr>
      <vt:lpstr>Architectural Components</vt:lpstr>
      <vt:lpstr>Architectural Components</vt:lpstr>
      <vt:lpstr>Architectural Components</vt:lpstr>
      <vt:lpstr>Computational Components</vt:lpstr>
      <vt:lpstr>Computational Components</vt:lpstr>
      <vt:lpstr>Computational Components</vt:lpstr>
      <vt:lpstr>Computational Components</vt:lpstr>
      <vt:lpstr>Computational Components</vt:lpstr>
      <vt:lpstr>EVALUATION AND RESULTS</vt:lpstr>
      <vt:lpstr>Experimental Setup</vt:lpstr>
      <vt:lpstr>Evaluation</vt:lpstr>
      <vt:lpstr>Evaluation</vt:lpstr>
      <vt:lpstr>Evaluation</vt:lpstr>
      <vt:lpstr>Evaluation</vt:lpstr>
      <vt:lpstr>Evaluation</vt:lpstr>
      <vt:lpstr>SUMMING IT UP….</vt:lpstr>
      <vt:lpstr>Conclusions</vt:lpstr>
      <vt:lpstr>THANK YOU !!! Questions are welcomed</vt:lpstr>
      <vt:lpstr>ADDITIONAL RESOURCES</vt:lpstr>
      <vt:lpstr>Compressed Sparse Row (CSR)</vt:lpstr>
      <vt:lpstr>Evaluation</vt:lpstr>
      <vt:lpstr>Evaluation</vt:lpstr>
      <vt:lpstr>Prediction Inspectors</vt:lpstr>
      <vt:lpstr>Memory Components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Ben Rossell</dc:creator>
  <cp:lastModifiedBy>Ubaid Bakhtiar</cp:lastModifiedBy>
  <cp:revision>4</cp:revision>
  <dcterms:created xsi:type="dcterms:W3CDTF">2024-09-11T13:48:27Z</dcterms:created>
  <dcterms:modified xsi:type="dcterms:W3CDTF">2025-06-06T02:35:57Z</dcterms:modified>
</cp:coreProperties>
</file>